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1" r:id="rId3"/>
    <p:sldId id="312" r:id="rId4"/>
    <p:sldId id="310" r:id="rId5"/>
    <p:sldId id="311" r:id="rId6"/>
    <p:sldId id="297" r:id="rId7"/>
    <p:sldId id="334" r:id="rId8"/>
    <p:sldId id="303" r:id="rId9"/>
    <p:sldId id="305" r:id="rId10"/>
    <p:sldId id="329" r:id="rId11"/>
    <p:sldId id="335" r:id="rId12"/>
    <p:sldId id="336" r:id="rId13"/>
    <p:sldId id="331" r:id="rId14"/>
    <p:sldId id="326" r:id="rId15"/>
    <p:sldId id="259" r:id="rId16"/>
    <p:sldId id="301" r:id="rId17"/>
    <p:sldId id="323" r:id="rId18"/>
    <p:sldId id="32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4276"/>
    <a:srgbClr val="4F81BD"/>
    <a:srgbClr val="006990"/>
    <a:srgbClr val="E89D06"/>
    <a:srgbClr val="EA8516"/>
    <a:srgbClr val="4999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964" autoAdjust="0"/>
  </p:normalViewPr>
  <p:slideViewPr>
    <p:cSldViewPr>
      <p:cViewPr>
        <p:scale>
          <a:sx n="70" d="100"/>
          <a:sy n="70" d="100"/>
        </p:scale>
        <p:origin x="-2802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martin\AppData\Local\Microsoft\Windows\Temporary%20Internet%20Files\Content.Outlook\U9599TCV\Lightning%20Bolt%20Char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martin\Desktop\State%20Budget\MECEP%20-%20Numbers%20and%20Charts%20for%202012%20Tax%20Pape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martin\Desktop\State%20Budget\MECEP%20-%20Numbers%20and%20Charts%20for%202012%20Tax%20Pap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martin\AppData\Local\Microsoft\Windows\Temporary%20Internet%20Files\Content.Outlook\U9599TCV\Lightning%20Bolt%20Char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martin\AppData\Local\Microsoft\Windows\Temporary%20Internet%20Files\Content.Outlook\U9599TCV\Lightning%20Bolt%20Char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martin\AppData\Local\Microsoft\Windows\Temporary%20Internet%20Files\Content.Outlook\U9599TCV\Lightning%20Bolt%20Char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.3\data\Netstore\Reports%20&amp;%20Projects\State%20Budgets\2016-2017\Tax%20Changes%20in%20Biennial%20Budge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.3\data\Netstore\Reports%20&amp;%20Projects\State%20Budgets\2016-2017\Tax%20Changes%20in%20Biennial%20Budge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.3\data\Netstore\Reports%20&amp;%20Projects\State%20Budgets\2016-2017\Tax%20Changes%20in%20Biennial%20Budge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.3\data\Netstore\Reports%20&amp;%20Projects\Taxes\Gas%20and%20Fuel%20Taxes\Highway%20Fund%20exp%20revs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martin\Desktop\State%20Budget\MECEP%20-%20Numbers%20and%20Charts%20for%202012%20Tax%20Pap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35861618992539"/>
          <c:y val="4.2224873171772259E-2"/>
          <c:w val="0.86545729718107278"/>
          <c:h val="0.81326398356565854"/>
        </c:manualLayout>
      </c:layou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Personal Income Tax</c:v>
                </c:pt>
              </c:strCache>
            </c:strRef>
          </c:tx>
          <c:spPr>
            <a:ln w="63500">
              <a:solidFill>
                <a:srgbClr val="006990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Sheet1!$B$4:$B$16</c:f>
              <c:numCache>
                <c:formatCode>"$"#,##0_);[Red]\("$"#,##0\)</c:formatCode>
                <c:ptCount val="13"/>
                <c:pt idx="0">
                  <c:v>1464928346</c:v>
                </c:pt>
                <c:pt idx="1">
                  <c:v>1558032961</c:v>
                </c:pt>
                <c:pt idx="2">
                  <c:v>1365437729</c:v>
                </c:pt>
                <c:pt idx="3">
                  <c:v>1298036055</c:v>
                </c:pt>
                <c:pt idx="4">
                  <c:v>1415283534</c:v>
                </c:pt>
                <c:pt idx="5">
                  <c:v>1434217189</c:v>
                </c:pt>
                <c:pt idx="6" formatCode="#,##0">
                  <c:v>1521862756</c:v>
                </c:pt>
                <c:pt idx="7" formatCode="#,##0">
                  <c:v>1406117705</c:v>
                </c:pt>
                <c:pt idx="8" formatCode="#,##0">
                  <c:v>1462017200</c:v>
                </c:pt>
                <c:pt idx="9" formatCode="#,##0">
                  <c:v>1541174128</c:v>
                </c:pt>
                <c:pt idx="10" formatCode="#,##0">
                  <c:v>1603658155</c:v>
                </c:pt>
                <c:pt idx="11" formatCode="#,##0">
                  <c:v>1655777000</c:v>
                </c:pt>
                <c:pt idx="12" formatCode="#,##0">
                  <c:v>1701311000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Corp Income Tax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Sheet1!$C$4:$C$16</c:f>
              <c:numCache>
                <c:formatCode>"$"#,##0_);[Red]\("$"#,##0\)</c:formatCode>
                <c:ptCount val="13"/>
                <c:pt idx="0">
                  <c:v>183851533</c:v>
                </c:pt>
                <c:pt idx="1">
                  <c:v>184514568</c:v>
                </c:pt>
                <c:pt idx="2">
                  <c:v>143085966</c:v>
                </c:pt>
                <c:pt idx="3">
                  <c:v>175292433</c:v>
                </c:pt>
                <c:pt idx="4">
                  <c:v>208996598</c:v>
                </c:pt>
                <c:pt idx="5">
                  <c:v>232117995</c:v>
                </c:pt>
                <c:pt idx="6">
                  <c:v>171987073</c:v>
                </c:pt>
                <c:pt idx="7" formatCode="#,##0">
                  <c:v>182928181</c:v>
                </c:pt>
                <c:pt idx="8" formatCode="#,##0">
                  <c:v>190226769</c:v>
                </c:pt>
                <c:pt idx="9" formatCode="#,##0">
                  <c:v>188064279</c:v>
                </c:pt>
                <c:pt idx="10" formatCode="#,##0">
                  <c:v>192608081</c:v>
                </c:pt>
                <c:pt idx="11" formatCode="#,##0">
                  <c:v>211645002</c:v>
                </c:pt>
                <c:pt idx="12" formatCode="#,##0">
                  <c:v>230826711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Sales and Use Tax</c:v>
                </c:pt>
              </c:strCache>
            </c:strRef>
          </c:tx>
          <c:spPr>
            <a:ln w="60325" cmpd="sng">
              <a:solidFill>
                <a:srgbClr val="A0427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Sheet1!$D$4:$D$16</c:f>
              <c:numCache>
                <c:formatCode>"$"#,##0_);[Red]\("$"#,##0\)</c:formatCode>
                <c:ptCount val="13"/>
                <c:pt idx="0">
                  <c:v>971455721</c:v>
                </c:pt>
                <c:pt idx="1">
                  <c:v>983057278</c:v>
                </c:pt>
                <c:pt idx="2">
                  <c:v>921823720</c:v>
                </c:pt>
                <c:pt idx="3">
                  <c:v>897938873</c:v>
                </c:pt>
                <c:pt idx="4">
                  <c:v>923686973</c:v>
                </c:pt>
                <c:pt idx="5">
                  <c:v>981257805</c:v>
                </c:pt>
                <c:pt idx="6">
                  <c:v>986747637</c:v>
                </c:pt>
                <c:pt idx="7" formatCode="#,##0">
                  <c:v>1106158236</c:v>
                </c:pt>
                <c:pt idx="8" formatCode="#,##0">
                  <c:v>1194004518</c:v>
                </c:pt>
                <c:pt idx="9" formatCode="#,##0">
                  <c:v>1127459003</c:v>
                </c:pt>
                <c:pt idx="10" formatCode="#,##0">
                  <c:v>1180620005</c:v>
                </c:pt>
                <c:pt idx="11" formatCode="#,##0">
                  <c:v>1236821231</c:v>
                </c:pt>
                <c:pt idx="12" formatCode="#,##0">
                  <c:v>1294195576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Estate Tax</c:v>
                </c:pt>
              </c:strCache>
            </c:strRef>
          </c:tx>
          <c:spPr>
            <a:ln w="50800">
              <a:solidFill>
                <a:srgbClr val="E89D0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Sheet1!$E$4:$E$16</c:f>
              <c:numCache>
                <c:formatCode>"$"#,##0_);[Red]\("$"#,##0\)</c:formatCode>
                <c:ptCount val="13"/>
                <c:pt idx="0">
                  <c:v>54820038</c:v>
                </c:pt>
                <c:pt idx="1">
                  <c:v>39890577</c:v>
                </c:pt>
                <c:pt idx="2">
                  <c:v>31819188</c:v>
                </c:pt>
                <c:pt idx="3">
                  <c:v>31209840</c:v>
                </c:pt>
                <c:pt idx="4">
                  <c:v>49323494</c:v>
                </c:pt>
                <c:pt idx="5">
                  <c:v>44865567</c:v>
                </c:pt>
                <c:pt idx="6">
                  <c:v>79083058</c:v>
                </c:pt>
                <c:pt idx="7" formatCode="#,##0">
                  <c:v>23961911</c:v>
                </c:pt>
                <c:pt idx="8" formatCode="#,##0">
                  <c:v>38406991</c:v>
                </c:pt>
                <c:pt idx="9" formatCode="#,##0">
                  <c:v>28813460</c:v>
                </c:pt>
                <c:pt idx="10" formatCode="#,##0">
                  <c:v>31650671</c:v>
                </c:pt>
                <c:pt idx="11" formatCode="#,##0">
                  <c:v>34220671</c:v>
                </c:pt>
                <c:pt idx="12" formatCode="#,##0">
                  <c:v>37094841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254848"/>
        <c:axId val="83514432"/>
      </c:lineChart>
      <c:catAx>
        <c:axId val="4225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580000"/>
          <a:lstStyle/>
          <a:p>
            <a:pPr>
              <a:defRPr sz="1800">
                <a:latin typeface="Myriad Pro" pitchFamily="34" charset="0"/>
              </a:defRPr>
            </a:pPr>
            <a:endParaRPr lang="en-US"/>
          </a:p>
        </c:txPr>
        <c:crossAx val="83514432"/>
        <c:crosses val="autoZero"/>
        <c:auto val="1"/>
        <c:lblAlgn val="ctr"/>
        <c:lblOffset val="100"/>
        <c:noMultiLvlLbl val="0"/>
      </c:catAx>
      <c:valAx>
        <c:axId val="83514432"/>
        <c:scaling>
          <c:orientation val="minMax"/>
          <c:max val="1900000000"/>
          <c:min val="0"/>
        </c:scaling>
        <c:delete val="0"/>
        <c:axPos val="l"/>
        <c:numFmt formatCode="&quot;$&quot;#,##0.0_);[Red]\(&quot;$&quot;#,##0.0\)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Myriad Pro" pitchFamily="34" charset="0"/>
              </a:defRPr>
            </a:pPr>
            <a:endParaRPr lang="en-US"/>
          </a:p>
        </c:txPr>
        <c:crossAx val="42254848"/>
        <c:crosses val="autoZero"/>
        <c:crossBetween val="between"/>
        <c:majorUnit val="300000000"/>
        <c:dispUnits>
          <c:builtInUnit val="billions"/>
          <c:dispUnitsLbl>
            <c:layout>
              <c:manualLayout>
                <c:xMode val="edge"/>
                <c:yMode val="edge"/>
                <c:x val="1.2358757062146892E-3"/>
                <c:y val="0.3710430906825693"/>
              </c:manualLayout>
            </c:layout>
            <c:txPr>
              <a:bodyPr/>
              <a:lstStyle/>
              <a:p>
                <a:pPr>
                  <a:defRPr sz="2000">
                    <a:latin typeface="Myriad Pro" pitchFamily="34" charset="0"/>
                  </a:defRPr>
                </a:pPr>
                <a:endParaRPr lang="en-US"/>
              </a:p>
            </c:txPr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3255813953487"/>
          <c:y val="6.9444444444444441E-3"/>
          <c:w val="0.6776889534883721"/>
          <c:h val="0.97135416666666663"/>
        </c:manualLayout>
      </c:layout>
      <c:pieChart>
        <c:varyColors val="1"/>
        <c:ser>
          <c:idx val="0"/>
          <c:order val="0"/>
          <c:tx>
            <c:strRef>
              <c:f>'Figure 2'!$A$10</c:f>
              <c:strCache>
                <c:ptCount val="1"/>
                <c:pt idx="0">
                  <c:v>Middle 20%</c:v>
                </c:pt>
              </c:strCache>
            </c:strRef>
          </c:tx>
          <c:spPr>
            <a:ln w="3810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4F81BD"/>
              </a:solidFill>
              <a:ln w="38100"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rgbClr val="A04276"/>
              </a:solidFill>
              <a:ln w="3810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006990"/>
              </a:solidFill>
              <a:ln w="38100">
                <a:solidFill>
                  <a:schemeClr val="bg1"/>
                </a:solidFill>
              </a:ln>
            </c:spPr>
          </c:dPt>
          <c:cat>
            <c:strRef>
              <c:f>'Figure 2'!$B$1:$D$1</c:f>
              <c:strCache>
                <c:ptCount val="3"/>
                <c:pt idx="0">
                  <c:v>Income Taxes</c:v>
                </c:pt>
                <c:pt idx="1">
                  <c:v>Property Taxes</c:v>
                </c:pt>
                <c:pt idx="2">
                  <c:v>Sales Taxes</c:v>
                </c:pt>
              </c:strCache>
            </c:strRef>
          </c:cat>
          <c:val>
            <c:numRef>
              <c:f>'Figure 2'!$B$10:$D$10</c:f>
              <c:numCache>
                <c:formatCode>0%</c:formatCode>
                <c:ptCount val="3"/>
                <c:pt idx="0">
                  <c:v>0.22793487574978583</c:v>
                </c:pt>
                <c:pt idx="1">
                  <c:v>0.4490145672664953</c:v>
                </c:pt>
                <c:pt idx="2">
                  <c:v>0.32305055698371898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>
          <a:latin typeface="Myriad Pro" pitchFamily="34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34117367245693"/>
          <c:y val="1.9675988777264914E-2"/>
          <c:w val="0.67183462532299743"/>
          <c:h val="0.96296296296296291"/>
        </c:manualLayout>
      </c:layout>
      <c:pieChart>
        <c:varyColors val="1"/>
        <c:ser>
          <c:idx val="0"/>
          <c:order val="0"/>
          <c:tx>
            <c:strRef>
              <c:f>'Figure 2'!$A$9</c:f>
              <c:strCache>
                <c:ptCount val="1"/>
                <c:pt idx="0">
                  <c:v>Top 1%</c:v>
                </c:pt>
              </c:strCache>
            </c:strRef>
          </c:tx>
          <c:spPr>
            <a:ln w="3810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4F81BD"/>
              </a:solidFill>
              <a:ln w="38100"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rgbClr val="A04276"/>
              </a:solidFill>
              <a:ln w="3810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006990"/>
              </a:solidFill>
              <a:ln w="38100">
                <a:solidFill>
                  <a:schemeClr val="bg1"/>
                </a:solidFill>
              </a:ln>
            </c:spPr>
          </c:dPt>
          <c:cat>
            <c:strRef>
              <c:f>'Figure 2'!$B$1:$D$1</c:f>
              <c:strCache>
                <c:ptCount val="3"/>
                <c:pt idx="0">
                  <c:v>Income Taxes</c:v>
                </c:pt>
                <c:pt idx="1">
                  <c:v>Property Taxes</c:v>
                </c:pt>
                <c:pt idx="2">
                  <c:v>Sales Taxes</c:v>
                </c:pt>
              </c:strCache>
            </c:strRef>
          </c:cat>
          <c:val>
            <c:numRef>
              <c:f>'Figure 2'!$B$9:$D$9</c:f>
              <c:numCache>
                <c:formatCode>0%</c:formatCode>
                <c:ptCount val="3"/>
                <c:pt idx="0">
                  <c:v>0.63288521199586345</c:v>
                </c:pt>
                <c:pt idx="1">
                  <c:v>0.20165460186142711</c:v>
                </c:pt>
                <c:pt idx="2">
                  <c:v>0.16546018614270941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35861618992539"/>
          <c:y val="4.2224873171772259E-2"/>
          <c:w val="0.86545729718107278"/>
          <c:h val="0.81326398356565854"/>
        </c:manualLayout>
      </c:layou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Personal Income Tax</c:v>
                </c:pt>
              </c:strCache>
            </c:strRef>
          </c:tx>
          <c:spPr>
            <a:ln w="63500">
              <a:solidFill>
                <a:srgbClr val="006990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Sheet1!$B$4:$B$16</c:f>
              <c:numCache>
                <c:formatCode>"$"#,##0_);[Red]\("$"#,##0\)</c:formatCode>
                <c:ptCount val="13"/>
                <c:pt idx="0">
                  <c:v>1464928346</c:v>
                </c:pt>
                <c:pt idx="1">
                  <c:v>1558032961</c:v>
                </c:pt>
                <c:pt idx="2">
                  <c:v>1365437729</c:v>
                </c:pt>
                <c:pt idx="3">
                  <c:v>1298036055</c:v>
                </c:pt>
                <c:pt idx="4">
                  <c:v>1415283534</c:v>
                </c:pt>
                <c:pt idx="5">
                  <c:v>1434217189</c:v>
                </c:pt>
                <c:pt idx="6" formatCode="#,##0">
                  <c:v>1521862756</c:v>
                </c:pt>
                <c:pt idx="7" formatCode="#,##0">
                  <c:v>1406117705</c:v>
                </c:pt>
                <c:pt idx="8" formatCode="#,##0">
                  <c:v>1462017200</c:v>
                </c:pt>
                <c:pt idx="9" formatCode="#,##0">
                  <c:v>1541174128</c:v>
                </c:pt>
                <c:pt idx="10" formatCode="#,##0">
                  <c:v>1603658155</c:v>
                </c:pt>
                <c:pt idx="11" formatCode="#,##0">
                  <c:v>1655777000</c:v>
                </c:pt>
                <c:pt idx="12" formatCode="#,##0">
                  <c:v>1701311000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Corp Income Tax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Sheet1!$C$4:$C$16</c:f>
              <c:numCache>
                <c:formatCode>"$"#,##0_);[Red]\("$"#,##0\)</c:formatCode>
                <c:ptCount val="13"/>
                <c:pt idx="0">
                  <c:v>183851533</c:v>
                </c:pt>
                <c:pt idx="1">
                  <c:v>184514568</c:v>
                </c:pt>
                <c:pt idx="2">
                  <c:v>143085966</c:v>
                </c:pt>
                <c:pt idx="3">
                  <c:v>175292433</c:v>
                </c:pt>
                <c:pt idx="4">
                  <c:v>208996598</c:v>
                </c:pt>
                <c:pt idx="5">
                  <c:v>232117995</c:v>
                </c:pt>
                <c:pt idx="6">
                  <c:v>171987073</c:v>
                </c:pt>
                <c:pt idx="7" formatCode="#,##0">
                  <c:v>182928181</c:v>
                </c:pt>
                <c:pt idx="8" formatCode="#,##0">
                  <c:v>190226769</c:v>
                </c:pt>
                <c:pt idx="9" formatCode="#,##0">
                  <c:v>188064279</c:v>
                </c:pt>
                <c:pt idx="10" formatCode="#,##0">
                  <c:v>192608081</c:v>
                </c:pt>
                <c:pt idx="11" formatCode="#,##0">
                  <c:v>211645002</c:v>
                </c:pt>
                <c:pt idx="12" formatCode="#,##0">
                  <c:v>230826711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Sales and Use Tax</c:v>
                </c:pt>
              </c:strCache>
            </c:strRef>
          </c:tx>
          <c:spPr>
            <a:ln w="60325" cmpd="sng">
              <a:solidFill>
                <a:srgbClr val="A0427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Sheet1!$D$4:$D$16</c:f>
              <c:numCache>
                <c:formatCode>"$"#,##0_);[Red]\("$"#,##0\)</c:formatCode>
                <c:ptCount val="13"/>
                <c:pt idx="0">
                  <c:v>971455721</c:v>
                </c:pt>
                <c:pt idx="1">
                  <c:v>983057278</c:v>
                </c:pt>
                <c:pt idx="2">
                  <c:v>921823720</c:v>
                </c:pt>
                <c:pt idx="3">
                  <c:v>897938873</c:v>
                </c:pt>
                <c:pt idx="4">
                  <c:v>923686973</c:v>
                </c:pt>
                <c:pt idx="5">
                  <c:v>981257805</c:v>
                </c:pt>
                <c:pt idx="6">
                  <c:v>986747637</c:v>
                </c:pt>
                <c:pt idx="7" formatCode="#,##0">
                  <c:v>1106158236</c:v>
                </c:pt>
                <c:pt idx="8" formatCode="#,##0">
                  <c:v>1194004518</c:v>
                </c:pt>
                <c:pt idx="9" formatCode="#,##0">
                  <c:v>1127459003</c:v>
                </c:pt>
                <c:pt idx="10" formatCode="#,##0">
                  <c:v>1180620005</c:v>
                </c:pt>
                <c:pt idx="11" formatCode="#,##0">
                  <c:v>1236821231</c:v>
                </c:pt>
                <c:pt idx="12" formatCode="#,##0">
                  <c:v>1294195576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Estate Tax</c:v>
                </c:pt>
              </c:strCache>
            </c:strRef>
          </c:tx>
          <c:spPr>
            <a:ln w="50800">
              <a:solidFill>
                <a:srgbClr val="E89D0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Sheet1!$E$4:$E$16</c:f>
              <c:numCache>
                <c:formatCode>"$"#,##0_);[Red]\("$"#,##0\)</c:formatCode>
                <c:ptCount val="13"/>
                <c:pt idx="0">
                  <c:v>54820038</c:v>
                </c:pt>
                <c:pt idx="1">
                  <c:v>39890577</c:v>
                </c:pt>
                <c:pt idx="2">
                  <c:v>31819188</c:v>
                </c:pt>
                <c:pt idx="3">
                  <c:v>31209840</c:v>
                </c:pt>
                <c:pt idx="4">
                  <c:v>49323494</c:v>
                </c:pt>
                <c:pt idx="5">
                  <c:v>44865567</c:v>
                </c:pt>
                <c:pt idx="6">
                  <c:v>79083058</c:v>
                </c:pt>
                <c:pt idx="7" formatCode="#,##0">
                  <c:v>23961911</c:v>
                </c:pt>
                <c:pt idx="8" formatCode="#,##0">
                  <c:v>38406991</c:v>
                </c:pt>
                <c:pt idx="9" formatCode="#,##0">
                  <c:v>28813460</c:v>
                </c:pt>
                <c:pt idx="10" formatCode="#,##0">
                  <c:v>31650671</c:v>
                </c:pt>
                <c:pt idx="11" formatCode="#,##0">
                  <c:v>34220671</c:v>
                </c:pt>
                <c:pt idx="12" formatCode="#,##0">
                  <c:v>37094841</c:v>
                </c:pt>
              </c:numCache>
            </c:numRef>
          </c:val>
          <c:smooth val="0"/>
        </c:ser>
        <c:ser>
          <c:idx val="10"/>
          <c:order val="4"/>
          <c:tx>
            <c:strRef>
              <c:f>Sheet1!$M$3</c:f>
              <c:strCache>
                <c:ptCount val="1"/>
                <c:pt idx="0">
                  <c:v>Pre-LePage Personal Income Tax</c:v>
                </c:pt>
              </c:strCache>
            </c:strRef>
          </c:tx>
          <c:spPr>
            <a:ln w="50800">
              <a:prstDash val="sysDash"/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Sheet1!$M$4:$M$16</c:f>
              <c:numCache>
                <c:formatCode>General</c:formatCode>
                <c:ptCount val="13"/>
                <c:pt idx="5">
                  <c:v>1434217189</c:v>
                </c:pt>
                <c:pt idx="6">
                  <c:v>1600650756</c:v>
                </c:pt>
                <c:pt idx="7">
                  <c:v>1572495705</c:v>
                </c:pt>
                <c:pt idx="8">
                  <c:v>1623173000</c:v>
                </c:pt>
                <c:pt idx="9" formatCode="&quot;$&quot;#,##0_);[Red]\(&quot;$&quot;#,##0\)">
                  <c:v>1702997411.4400001</c:v>
                </c:pt>
                <c:pt idx="10" formatCode="&quot;$&quot;#,##0_);[Red]\(&quot;$&quot;#,##0\)">
                  <c:v>1772042261.2749999</c:v>
                </c:pt>
                <c:pt idx="11" formatCode="&quot;$&quot;#,##0_);[Red]\(&quot;$&quot;#,##0\)">
                  <c:v>1829633585</c:v>
                </c:pt>
                <c:pt idx="12" formatCode="&quot;$&quot;#,##0_);[Red]\(&quot;$&quot;#,##0\)">
                  <c:v>1879948655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427392"/>
        <c:axId val="47844160"/>
      </c:lineChart>
      <c:catAx>
        <c:axId val="4242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580000"/>
          <a:lstStyle/>
          <a:p>
            <a:pPr>
              <a:defRPr sz="1800">
                <a:latin typeface="Myriad Pro" pitchFamily="34" charset="0"/>
              </a:defRPr>
            </a:pPr>
            <a:endParaRPr lang="en-US"/>
          </a:p>
        </c:txPr>
        <c:crossAx val="47844160"/>
        <c:crosses val="autoZero"/>
        <c:auto val="1"/>
        <c:lblAlgn val="ctr"/>
        <c:lblOffset val="100"/>
        <c:noMultiLvlLbl val="0"/>
      </c:catAx>
      <c:valAx>
        <c:axId val="47844160"/>
        <c:scaling>
          <c:orientation val="minMax"/>
          <c:max val="1900000000"/>
          <c:min val="0"/>
        </c:scaling>
        <c:delete val="0"/>
        <c:axPos val="l"/>
        <c:numFmt formatCode="&quot;$&quot;#,##0.0_);[Red]\(&quot;$&quot;#,##0.0\)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Myriad Pro" pitchFamily="34" charset="0"/>
              </a:defRPr>
            </a:pPr>
            <a:endParaRPr lang="en-US"/>
          </a:p>
        </c:txPr>
        <c:crossAx val="42427392"/>
        <c:crosses val="autoZero"/>
        <c:crossBetween val="between"/>
        <c:majorUnit val="300000000"/>
        <c:dispUnits>
          <c:builtInUnit val="billions"/>
          <c:dispUnitsLbl>
            <c:layout>
              <c:manualLayout>
                <c:xMode val="edge"/>
                <c:yMode val="edge"/>
                <c:x val="1.2358757062146892E-3"/>
                <c:y val="0.3710430906825693"/>
              </c:manualLayout>
            </c:layout>
            <c:txPr>
              <a:bodyPr/>
              <a:lstStyle/>
              <a:p>
                <a:pPr>
                  <a:defRPr sz="2000">
                    <a:latin typeface="Myriad Pro" pitchFamily="34" charset="0"/>
                  </a:defRPr>
                </a:pPr>
                <a:endParaRPr lang="en-US"/>
              </a:p>
            </c:txPr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35861618992539"/>
          <c:y val="4.2224873171772259E-2"/>
          <c:w val="0.86545729718107278"/>
          <c:h val="0.81326398356565854"/>
        </c:manualLayout>
      </c:layou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Personal Income Tax</c:v>
                </c:pt>
              </c:strCache>
            </c:strRef>
          </c:tx>
          <c:spPr>
            <a:ln w="63500">
              <a:solidFill>
                <a:srgbClr val="006990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Sheet1!$B$4:$B$16</c:f>
              <c:numCache>
                <c:formatCode>"$"#,##0_);[Red]\("$"#,##0\)</c:formatCode>
                <c:ptCount val="13"/>
                <c:pt idx="0">
                  <c:v>1464928346</c:v>
                </c:pt>
                <c:pt idx="1">
                  <c:v>1558032961</c:v>
                </c:pt>
                <c:pt idx="2">
                  <c:v>1365437729</c:v>
                </c:pt>
                <c:pt idx="3">
                  <c:v>1298036055</c:v>
                </c:pt>
                <c:pt idx="4">
                  <c:v>1415283534</c:v>
                </c:pt>
                <c:pt idx="5">
                  <c:v>1434217189</c:v>
                </c:pt>
                <c:pt idx="6" formatCode="#,##0">
                  <c:v>1521862756</c:v>
                </c:pt>
                <c:pt idx="7" formatCode="#,##0">
                  <c:v>1406117705</c:v>
                </c:pt>
                <c:pt idx="8" formatCode="#,##0">
                  <c:v>1462017200</c:v>
                </c:pt>
                <c:pt idx="9" formatCode="#,##0">
                  <c:v>1541174128</c:v>
                </c:pt>
                <c:pt idx="10" formatCode="#,##0">
                  <c:v>1603658155</c:v>
                </c:pt>
                <c:pt idx="11" formatCode="#,##0">
                  <c:v>1655777000</c:v>
                </c:pt>
                <c:pt idx="12" formatCode="#,##0">
                  <c:v>1701311000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Corp Income Tax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Sheet1!$C$4:$C$16</c:f>
              <c:numCache>
                <c:formatCode>"$"#,##0_);[Red]\("$"#,##0\)</c:formatCode>
                <c:ptCount val="13"/>
                <c:pt idx="0">
                  <c:v>183851533</c:v>
                </c:pt>
                <c:pt idx="1">
                  <c:v>184514568</c:v>
                </c:pt>
                <c:pt idx="2">
                  <c:v>143085966</c:v>
                </c:pt>
                <c:pt idx="3">
                  <c:v>175292433</c:v>
                </c:pt>
                <c:pt idx="4">
                  <c:v>208996598</c:v>
                </c:pt>
                <c:pt idx="5">
                  <c:v>232117995</c:v>
                </c:pt>
                <c:pt idx="6">
                  <c:v>171987073</c:v>
                </c:pt>
                <c:pt idx="7" formatCode="#,##0">
                  <c:v>182928181</c:v>
                </c:pt>
                <c:pt idx="8" formatCode="#,##0">
                  <c:v>190226769</c:v>
                </c:pt>
                <c:pt idx="9" formatCode="#,##0">
                  <c:v>188064279</c:v>
                </c:pt>
                <c:pt idx="10" formatCode="#,##0">
                  <c:v>192608081</c:v>
                </c:pt>
                <c:pt idx="11" formatCode="#,##0">
                  <c:v>211645002</c:v>
                </c:pt>
                <c:pt idx="12" formatCode="#,##0">
                  <c:v>230826711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Sales and Use Tax</c:v>
                </c:pt>
              </c:strCache>
            </c:strRef>
          </c:tx>
          <c:spPr>
            <a:ln w="60325" cmpd="sng">
              <a:solidFill>
                <a:srgbClr val="A0427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Sheet1!$D$4:$D$16</c:f>
              <c:numCache>
                <c:formatCode>"$"#,##0_);[Red]\("$"#,##0\)</c:formatCode>
                <c:ptCount val="13"/>
                <c:pt idx="0">
                  <c:v>971455721</c:v>
                </c:pt>
                <c:pt idx="1">
                  <c:v>983057278</c:v>
                </c:pt>
                <c:pt idx="2">
                  <c:v>921823720</c:v>
                </c:pt>
                <c:pt idx="3">
                  <c:v>897938873</c:v>
                </c:pt>
                <c:pt idx="4">
                  <c:v>923686973</c:v>
                </c:pt>
                <c:pt idx="5">
                  <c:v>981257805</c:v>
                </c:pt>
                <c:pt idx="6">
                  <c:v>986747637</c:v>
                </c:pt>
                <c:pt idx="7" formatCode="#,##0">
                  <c:v>1106158236</c:v>
                </c:pt>
                <c:pt idx="8" formatCode="#,##0">
                  <c:v>1194004518</c:v>
                </c:pt>
                <c:pt idx="9" formatCode="#,##0">
                  <c:v>1127459003</c:v>
                </c:pt>
                <c:pt idx="10" formatCode="#,##0">
                  <c:v>1180620005</c:v>
                </c:pt>
                <c:pt idx="11" formatCode="#,##0">
                  <c:v>1236821231</c:v>
                </c:pt>
                <c:pt idx="12" formatCode="#,##0">
                  <c:v>1294195576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Estate Tax</c:v>
                </c:pt>
              </c:strCache>
            </c:strRef>
          </c:tx>
          <c:spPr>
            <a:ln w="50800">
              <a:solidFill>
                <a:srgbClr val="E89D0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Sheet1!$E$4:$E$16</c:f>
              <c:numCache>
                <c:formatCode>"$"#,##0_);[Red]\("$"#,##0\)</c:formatCode>
                <c:ptCount val="13"/>
                <c:pt idx="0">
                  <c:v>54820038</c:v>
                </c:pt>
                <c:pt idx="1">
                  <c:v>39890577</c:v>
                </c:pt>
                <c:pt idx="2">
                  <c:v>31819188</c:v>
                </c:pt>
                <c:pt idx="3">
                  <c:v>31209840</c:v>
                </c:pt>
                <c:pt idx="4">
                  <c:v>49323494</c:v>
                </c:pt>
                <c:pt idx="5">
                  <c:v>44865567</c:v>
                </c:pt>
                <c:pt idx="6">
                  <c:v>79083058</c:v>
                </c:pt>
                <c:pt idx="7" formatCode="#,##0">
                  <c:v>23961911</c:v>
                </c:pt>
                <c:pt idx="8" formatCode="#,##0">
                  <c:v>38406991</c:v>
                </c:pt>
                <c:pt idx="9" formatCode="#,##0">
                  <c:v>28813460</c:v>
                </c:pt>
                <c:pt idx="10" formatCode="#,##0">
                  <c:v>31650671</c:v>
                </c:pt>
                <c:pt idx="11" formatCode="#,##0">
                  <c:v>34220671</c:v>
                </c:pt>
                <c:pt idx="12" formatCode="#,##0">
                  <c:v>37094841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Sheet1!$H$3</c:f>
              <c:strCache>
                <c:ptCount val="1"/>
                <c:pt idx="0">
                  <c:v>LePage Personal Income Tax</c:v>
                </c:pt>
              </c:strCache>
            </c:strRef>
          </c:tx>
          <c:spPr>
            <a:ln w="85725" cmpd="dbl">
              <a:solidFill>
                <a:srgbClr val="006990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Sheet1!$H$4:$H$16</c:f>
              <c:numCache>
                <c:formatCode>"$"#,##0_);[Red]\("$"#,##0\)</c:formatCode>
                <c:ptCount val="13"/>
                <c:pt idx="0">
                  <c:v>1464928346</c:v>
                </c:pt>
                <c:pt idx="1">
                  <c:v>1558032961</c:v>
                </c:pt>
                <c:pt idx="2">
                  <c:v>1365437729</c:v>
                </c:pt>
                <c:pt idx="3">
                  <c:v>1298036055</c:v>
                </c:pt>
                <c:pt idx="4">
                  <c:v>1415283534</c:v>
                </c:pt>
                <c:pt idx="5">
                  <c:v>1434217189</c:v>
                </c:pt>
                <c:pt idx="6" formatCode="#,##0">
                  <c:v>1521862756</c:v>
                </c:pt>
                <c:pt idx="7" formatCode="#,##0">
                  <c:v>1406117705</c:v>
                </c:pt>
                <c:pt idx="8" formatCode="#,##0">
                  <c:v>1462017200</c:v>
                </c:pt>
                <c:pt idx="9" formatCode="#,##0">
                  <c:v>1364763527</c:v>
                </c:pt>
                <c:pt idx="10" formatCode="#,##0">
                  <c:v>1056990642</c:v>
                </c:pt>
                <c:pt idx="11" formatCode="#,##0">
                  <c:v>1081391614</c:v>
                </c:pt>
                <c:pt idx="12" formatCode="#,##0">
                  <c:v>1090821020</c:v>
                </c:pt>
              </c:numCache>
            </c:numRef>
          </c:val>
          <c:smooth val="0"/>
        </c:ser>
        <c:ser>
          <c:idx val="6"/>
          <c:order val="5"/>
          <c:tx>
            <c:strRef>
              <c:f>Sheet1!$I$3</c:f>
              <c:strCache>
                <c:ptCount val="1"/>
                <c:pt idx="0">
                  <c:v>LePage Corp Income Tax</c:v>
                </c:pt>
              </c:strCache>
            </c:strRef>
          </c:tx>
          <c:spPr>
            <a:ln w="82550" cmpd="dbl">
              <a:solidFill>
                <a:srgbClr val="4F81BD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Sheet1!$I$4:$I$16</c:f>
              <c:numCache>
                <c:formatCode>"$"#,##0_);[Red]\("$"#,##0\)</c:formatCode>
                <c:ptCount val="13"/>
                <c:pt idx="0">
                  <c:v>183851533</c:v>
                </c:pt>
                <c:pt idx="1">
                  <c:v>184514568</c:v>
                </c:pt>
                <c:pt idx="2">
                  <c:v>143085966</c:v>
                </c:pt>
                <c:pt idx="3">
                  <c:v>175292433</c:v>
                </c:pt>
                <c:pt idx="4">
                  <c:v>208996598</c:v>
                </c:pt>
                <c:pt idx="5">
                  <c:v>232117995</c:v>
                </c:pt>
                <c:pt idx="6">
                  <c:v>171987073</c:v>
                </c:pt>
                <c:pt idx="7" formatCode="#,##0">
                  <c:v>182928181</c:v>
                </c:pt>
                <c:pt idx="8" formatCode="#,##0">
                  <c:v>190226769</c:v>
                </c:pt>
                <c:pt idx="9" formatCode="#,##0">
                  <c:v>187014279</c:v>
                </c:pt>
                <c:pt idx="10" formatCode="#,##0">
                  <c:v>185076726</c:v>
                </c:pt>
                <c:pt idx="11" formatCode="#,##0">
                  <c:v>191818014</c:v>
                </c:pt>
                <c:pt idx="12" formatCode="#,##0">
                  <c:v>200985701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Sheet1!$K$3</c:f>
              <c:strCache>
                <c:ptCount val="1"/>
                <c:pt idx="0">
                  <c:v>LePage Estate Tax</c:v>
                </c:pt>
              </c:strCache>
            </c:strRef>
          </c:tx>
          <c:spPr>
            <a:ln w="76200" cmpd="dbl">
              <a:solidFill>
                <a:srgbClr val="E89D0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Sheet1!$K$4:$K$16</c:f>
              <c:numCache>
                <c:formatCode>"$"#,##0_);[Red]\("$"#,##0\)</c:formatCode>
                <c:ptCount val="13"/>
                <c:pt idx="0">
                  <c:v>54820038</c:v>
                </c:pt>
                <c:pt idx="1">
                  <c:v>39890577</c:v>
                </c:pt>
                <c:pt idx="2">
                  <c:v>31819188</c:v>
                </c:pt>
                <c:pt idx="3">
                  <c:v>31209840</c:v>
                </c:pt>
                <c:pt idx="4">
                  <c:v>49323494</c:v>
                </c:pt>
                <c:pt idx="5">
                  <c:v>44865567</c:v>
                </c:pt>
                <c:pt idx="6">
                  <c:v>79083058</c:v>
                </c:pt>
                <c:pt idx="7" formatCode="#,##0">
                  <c:v>23961911</c:v>
                </c:pt>
                <c:pt idx="8" formatCode="#,##0">
                  <c:v>38406991</c:v>
                </c:pt>
                <c:pt idx="9" formatCode="#,##0">
                  <c:v>28813460</c:v>
                </c:pt>
                <c:pt idx="10" formatCode="#,##0">
                  <c:v>17554644</c:v>
                </c:pt>
                <c:pt idx="11" formatCode="#,##0">
                  <c:v>1375000</c:v>
                </c:pt>
                <c:pt idx="12" formatCode="#,##0">
                  <c:v>0</c:v>
                </c:pt>
              </c:numCache>
            </c:numRef>
          </c:val>
          <c:smooth val="0"/>
        </c:ser>
        <c:ser>
          <c:idx val="10"/>
          <c:order val="7"/>
          <c:tx>
            <c:strRef>
              <c:f>Sheet1!$M$3</c:f>
              <c:strCache>
                <c:ptCount val="1"/>
                <c:pt idx="0">
                  <c:v>Pre-LePage Personal Income Tax</c:v>
                </c:pt>
              </c:strCache>
            </c:strRef>
          </c:tx>
          <c:spPr>
            <a:ln w="50800">
              <a:prstDash val="sysDash"/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Sheet1!$M$4:$M$16</c:f>
              <c:numCache>
                <c:formatCode>General</c:formatCode>
                <c:ptCount val="13"/>
                <c:pt idx="5">
                  <c:v>1434217189</c:v>
                </c:pt>
                <c:pt idx="6">
                  <c:v>1600650756</c:v>
                </c:pt>
                <c:pt idx="7">
                  <c:v>1572495705</c:v>
                </c:pt>
                <c:pt idx="8">
                  <c:v>1623173000</c:v>
                </c:pt>
                <c:pt idx="9" formatCode="&quot;$&quot;#,##0_);[Red]\(&quot;$&quot;#,##0\)">
                  <c:v>1702997411.4400001</c:v>
                </c:pt>
                <c:pt idx="10" formatCode="&quot;$&quot;#,##0_);[Red]\(&quot;$&quot;#,##0\)">
                  <c:v>1772042261.2749999</c:v>
                </c:pt>
                <c:pt idx="11" formatCode="&quot;$&quot;#,##0_);[Red]\(&quot;$&quot;#,##0\)">
                  <c:v>1829633585</c:v>
                </c:pt>
                <c:pt idx="12" formatCode="&quot;$&quot;#,##0_);[Red]\(&quot;$&quot;#,##0\)">
                  <c:v>1879948655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896512"/>
        <c:axId val="47846464"/>
      </c:lineChart>
      <c:catAx>
        <c:axId val="4889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580000"/>
          <a:lstStyle/>
          <a:p>
            <a:pPr>
              <a:defRPr sz="1800"/>
            </a:pPr>
            <a:endParaRPr lang="en-US"/>
          </a:p>
        </c:txPr>
        <c:crossAx val="47846464"/>
        <c:crosses val="autoZero"/>
        <c:auto val="1"/>
        <c:lblAlgn val="ctr"/>
        <c:lblOffset val="100"/>
        <c:noMultiLvlLbl val="0"/>
      </c:catAx>
      <c:valAx>
        <c:axId val="47846464"/>
        <c:scaling>
          <c:orientation val="minMax"/>
          <c:max val="1900000000"/>
          <c:min val="0"/>
        </c:scaling>
        <c:delete val="0"/>
        <c:axPos val="l"/>
        <c:numFmt formatCode="&quot;$&quot;#,##0.0_);[Red]\(&quot;$&quot;#,##0.0\)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8896512"/>
        <c:crosses val="autoZero"/>
        <c:crossBetween val="between"/>
        <c:majorUnit val="300000000"/>
        <c:dispUnits>
          <c:builtInUnit val="billions"/>
          <c:dispUnitsLbl>
            <c:layout>
              <c:manualLayout>
                <c:xMode val="edge"/>
                <c:yMode val="edge"/>
                <c:x val="1.2358757062146892E-3"/>
                <c:y val="0.3710430906825693"/>
              </c:manualLayout>
            </c:layout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35861618992539"/>
          <c:y val="4.2224873171772259E-2"/>
          <c:w val="0.86545729718107278"/>
          <c:h val="0.81326398356565854"/>
        </c:manualLayout>
      </c:layou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Personal Income Tax</c:v>
                </c:pt>
              </c:strCache>
            </c:strRef>
          </c:tx>
          <c:spPr>
            <a:ln w="50800">
              <a:solidFill>
                <a:srgbClr val="006990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Sheet1!$B$4:$B$16</c:f>
              <c:numCache>
                <c:formatCode>"$"#,##0_);[Red]\("$"#,##0\)</c:formatCode>
                <c:ptCount val="13"/>
                <c:pt idx="0">
                  <c:v>1464928346</c:v>
                </c:pt>
                <c:pt idx="1">
                  <c:v>1558032961</c:v>
                </c:pt>
                <c:pt idx="2">
                  <c:v>1365437729</c:v>
                </c:pt>
                <c:pt idx="3">
                  <c:v>1298036055</c:v>
                </c:pt>
                <c:pt idx="4">
                  <c:v>1415283534</c:v>
                </c:pt>
                <c:pt idx="5">
                  <c:v>1434217189</c:v>
                </c:pt>
                <c:pt idx="6" formatCode="#,##0">
                  <c:v>1521862756</c:v>
                </c:pt>
                <c:pt idx="7" formatCode="#,##0">
                  <c:v>1406117705</c:v>
                </c:pt>
                <c:pt idx="8" formatCode="#,##0">
                  <c:v>1462017200</c:v>
                </c:pt>
                <c:pt idx="9" formatCode="#,##0">
                  <c:v>1541174128</c:v>
                </c:pt>
                <c:pt idx="10" formatCode="#,##0">
                  <c:v>1603658155</c:v>
                </c:pt>
                <c:pt idx="11" formatCode="#,##0">
                  <c:v>1655777000</c:v>
                </c:pt>
                <c:pt idx="12" formatCode="#,##0">
                  <c:v>1701311000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Corp Income Tax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Sheet1!$C$4:$C$16</c:f>
              <c:numCache>
                <c:formatCode>"$"#,##0_);[Red]\("$"#,##0\)</c:formatCode>
                <c:ptCount val="13"/>
                <c:pt idx="0">
                  <c:v>183851533</c:v>
                </c:pt>
                <c:pt idx="1">
                  <c:v>184514568</c:v>
                </c:pt>
                <c:pt idx="2">
                  <c:v>143085966</c:v>
                </c:pt>
                <c:pt idx="3">
                  <c:v>175292433</c:v>
                </c:pt>
                <c:pt idx="4">
                  <c:v>208996598</c:v>
                </c:pt>
                <c:pt idx="5">
                  <c:v>232117995</c:v>
                </c:pt>
                <c:pt idx="6">
                  <c:v>171987073</c:v>
                </c:pt>
                <c:pt idx="7" formatCode="#,##0">
                  <c:v>182928181</c:v>
                </c:pt>
                <c:pt idx="8" formatCode="#,##0">
                  <c:v>190226769</c:v>
                </c:pt>
                <c:pt idx="9" formatCode="#,##0">
                  <c:v>188064279</c:v>
                </c:pt>
                <c:pt idx="10" formatCode="#,##0">
                  <c:v>192608081</c:v>
                </c:pt>
                <c:pt idx="11" formatCode="#,##0">
                  <c:v>211645002</c:v>
                </c:pt>
                <c:pt idx="12" formatCode="#,##0">
                  <c:v>230826711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Sales and Use Tax</c:v>
                </c:pt>
              </c:strCache>
            </c:strRef>
          </c:tx>
          <c:spPr>
            <a:ln w="50800" cmpd="sng">
              <a:solidFill>
                <a:srgbClr val="A0427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Sheet1!$D$4:$D$16</c:f>
              <c:numCache>
                <c:formatCode>"$"#,##0_);[Red]\("$"#,##0\)</c:formatCode>
                <c:ptCount val="13"/>
                <c:pt idx="0">
                  <c:v>971455721</c:v>
                </c:pt>
                <c:pt idx="1">
                  <c:v>983057278</c:v>
                </c:pt>
                <c:pt idx="2">
                  <c:v>921823720</c:v>
                </c:pt>
                <c:pt idx="3">
                  <c:v>897938873</c:v>
                </c:pt>
                <c:pt idx="4">
                  <c:v>923686973</c:v>
                </c:pt>
                <c:pt idx="5">
                  <c:v>981257805</c:v>
                </c:pt>
                <c:pt idx="6">
                  <c:v>986747637</c:v>
                </c:pt>
                <c:pt idx="7" formatCode="#,##0">
                  <c:v>1106158236</c:v>
                </c:pt>
                <c:pt idx="8" formatCode="#,##0">
                  <c:v>1194004518</c:v>
                </c:pt>
                <c:pt idx="9" formatCode="#,##0">
                  <c:v>1127459003</c:v>
                </c:pt>
                <c:pt idx="10" formatCode="#,##0">
                  <c:v>1180620005</c:v>
                </c:pt>
                <c:pt idx="11" formatCode="#,##0">
                  <c:v>1236821231</c:v>
                </c:pt>
                <c:pt idx="12" formatCode="#,##0">
                  <c:v>1294195576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Estate Tax</c:v>
                </c:pt>
              </c:strCache>
            </c:strRef>
          </c:tx>
          <c:spPr>
            <a:ln w="50800">
              <a:solidFill>
                <a:srgbClr val="E89D0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Sheet1!$E$4:$E$16</c:f>
              <c:numCache>
                <c:formatCode>"$"#,##0_);[Red]\("$"#,##0\)</c:formatCode>
                <c:ptCount val="13"/>
                <c:pt idx="0">
                  <c:v>54820038</c:v>
                </c:pt>
                <c:pt idx="1">
                  <c:v>39890577</c:v>
                </c:pt>
                <c:pt idx="2">
                  <c:v>31819188</c:v>
                </c:pt>
                <c:pt idx="3">
                  <c:v>31209840</c:v>
                </c:pt>
                <c:pt idx="4">
                  <c:v>49323494</c:v>
                </c:pt>
                <c:pt idx="5">
                  <c:v>44865567</c:v>
                </c:pt>
                <c:pt idx="6">
                  <c:v>79083058</c:v>
                </c:pt>
                <c:pt idx="7" formatCode="#,##0">
                  <c:v>23961911</c:v>
                </c:pt>
                <c:pt idx="8" formatCode="#,##0">
                  <c:v>38406991</c:v>
                </c:pt>
                <c:pt idx="9" formatCode="#,##0">
                  <c:v>28813460</c:v>
                </c:pt>
                <c:pt idx="10" formatCode="#,##0">
                  <c:v>31650671</c:v>
                </c:pt>
                <c:pt idx="11" formatCode="#,##0">
                  <c:v>34220671</c:v>
                </c:pt>
                <c:pt idx="12" formatCode="#,##0">
                  <c:v>37094841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Sheet1!$H$3</c:f>
              <c:strCache>
                <c:ptCount val="1"/>
                <c:pt idx="0">
                  <c:v>LePage Personal Income Tax</c:v>
                </c:pt>
              </c:strCache>
            </c:strRef>
          </c:tx>
          <c:spPr>
            <a:ln w="85725" cmpd="dbl">
              <a:solidFill>
                <a:srgbClr val="006990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Sheet1!$H$4:$H$16</c:f>
              <c:numCache>
                <c:formatCode>"$"#,##0_);[Red]\("$"#,##0\)</c:formatCode>
                <c:ptCount val="13"/>
                <c:pt idx="0">
                  <c:v>1464928346</c:v>
                </c:pt>
                <c:pt idx="1">
                  <c:v>1558032961</c:v>
                </c:pt>
                <c:pt idx="2">
                  <c:v>1365437729</c:v>
                </c:pt>
                <c:pt idx="3">
                  <c:v>1298036055</c:v>
                </c:pt>
                <c:pt idx="4">
                  <c:v>1415283534</c:v>
                </c:pt>
                <c:pt idx="5">
                  <c:v>1434217189</c:v>
                </c:pt>
                <c:pt idx="6" formatCode="#,##0">
                  <c:v>1521862756</c:v>
                </c:pt>
                <c:pt idx="7" formatCode="#,##0">
                  <c:v>1406117705</c:v>
                </c:pt>
                <c:pt idx="8" formatCode="#,##0">
                  <c:v>1462017200</c:v>
                </c:pt>
                <c:pt idx="9" formatCode="#,##0">
                  <c:v>1364763527</c:v>
                </c:pt>
                <c:pt idx="10" formatCode="#,##0">
                  <c:v>1056990642</c:v>
                </c:pt>
                <c:pt idx="11" formatCode="#,##0">
                  <c:v>1081391614</c:v>
                </c:pt>
                <c:pt idx="12" formatCode="#,##0">
                  <c:v>1090821020</c:v>
                </c:pt>
              </c:numCache>
            </c:numRef>
          </c:val>
          <c:smooth val="0"/>
        </c:ser>
        <c:ser>
          <c:idx val="6"/>
          <c:order val="5"/>
          <c:tx>
            <c:strRef>
              <c:f>Sheet1!$I$3</c:f>
              <c:strCache>
                <c:ptCount val="1"/>
                <c:pt idx="0">
                  <c:v>LePage Corp Income Tax</c:v>
                </c:pt>
              </c:strCache>
            </c:strRef>
          </c:tx>
          <c:spPr>
            <a:ln w="82550" cmpd="dbl">
              <a:solidFill>
                <a:srgbClr val="4F81BD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Sheet1!$I$4:$I$16</c:f>
              <c:numCache>
                <c:formatCode>"$"#,##0_);[Red]\("$"#,##0\)</c:formatCode>
                <c:ptCount val="13"/>
                <c:pt idx="0">
                  <c:v>183851533</c:v>
                </c:pt>
                <c:pt idx="1">
                  <c:v>184514568</c:v>
                </c:pt>
                <c:pt idx="2">
                  <c:v>143085966</c:v>
                </c:pt>
                <c:pt idx="3">
                  <c:v>175292433</c:v>
                </c:pt>
                <c:pt idx="4">
                  <c:v>208996598</c:v>
                </c:pt>
                <c:pt idx="5">
                  <c:v>232117995</c:v>
                </c:pt>
                <c:pt idx="6">
                  <c:v>171987073</c:v>
                </c:pt>
                <c:pt idx="7" formatCode="#,##0">
                  <c:v>182928181</c:v>
                </c:pt>
                <c:pt idx="8" formatCode="#,##0">
                  <c:v>190226769</c:v>
                </c:pt>
                <c:pt idx="9" formatCode="#,##0">
                  <c:v>187014279</c:v>
                </c:pt>
                <c:pt idx="10" formatCode="#,##0">
                  <c:v>185076726</c:v>
                </c:pt>
                <c:pt idx="11" formatCode="#,##0">
                  <c:v>191818014</c:v>
                </c:pt>
                <c:pt idx="12" formatCode="#,##0">
                  <c:v>200985701</c:v>
                </c:pt>
              </c:numCache>
            </c:numRef>
          </c:val>
          <c:smooth val="0"/>
        </c:ser>
        <c:ser>
          <c:idx val="7"/>
          <c:order val="6"/>
          <c:tx>
            <c:strRef>
              <c:f>Sheet1!$J$3</c:f>
              <c:strCache>
                <c:ptCount val="1"/>
                <c:pt idx="0">
                  <c:v>LePage Sales and Use Tax</c:v>
                </c:pt>
              </c:strCache>
            </c:strRef>
          </c:tx>
          <c:spPr>
            <a:ln w="82550" cmpd="dbl">
              <a:solidFill>
                <a:srgbClr val="A0427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Sheet1!$J$4:$J$16</c:f>
              <c:numCache>
                <c:formatCode>"$"#,##0_);[Red]\("$"#,##0\)</c:formatCode>
                <c:ptCount val="13"/>
                <c:pt idx="0">
                  <c:v>971455721</c:v>
                </c:pt>
                <c:pt idx="1">
                  <c:v>983057278</c:v>
                </c:pt>
                <c:pt idx="2">
                  <c:v>921823720</c:v>
                </c:pt>
                <c:pt idx="3">
                  <c:v>897938873</c:v>
                </c:pt>
                <c:pt idx="4">
                  <c:v>923686973</c:v>
                </c:pt>
                <c:pt idx="5">
                  <c:v>981257805</c:v>
                </c:pt>
                <c:pt idx="6">
                  <c:v>986747637</c:v>
                </c:pt>
                <c:pt idx="7" formatCode="#,##0">
                  <c:v>1106158236</c:v>
                </c:pt>
                <c:pt idx="8" formatCode="#,##0">
                  <c:v>1194004518</c:v>
                </c:pt>
                <c:pt idx="9" formatCode="#,##0">
                  <c:v>1346200195</c:v>
                </c:pt>
                <c:pt idx="10" formatCode="#,##0">
                  <c:v>1557457131</c:v>
                </c:pt>
                <c:pt idx="11" formatCode="#,##0">
                  <c:v>1629057952</c:v>
                </c:pt>
                <c:pt idx="12" formatCode="#,##0">
                  <c:v>1703169297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Sheet1!$K$3</c:f>
              <c:strCache>
                <c:ptCount val="1"/>
                <c:pt idx="0">
                  <c:v>LePage Estate Tax</c:v>
                </c:pt>
              </c:strCache>
            </c:strRef>
          </c:tx>
          <c:spPr>
            <a:ln w="76200" cmpd="dbl">
              <a:solidFill>
                <a:srgbClr val="E89D06"/>
              </a:solidFill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Sheet1!$K$4:$K$16</c:f>
              <c:numCache>
                <c:formatCode>"$"#,##0_);[Red]\("$"#,##0\)</c:formatCode>
                <c:ptCount val="13"/>
                <c:pt idx="0">
                  <c:v>54820038</c:v>
                </c:pt>
                <c:pt idx="1">
                  <c:v>39890577</c:v>
                </c:pt>
                <c:pt idx="2">
                  <c:v>31819188</c:v>
                </c:pt>
                <c:pt idx="3">
                  <c:v>31209840</c:v>
                </c:pt>
                <c:pt idx="4">
                  <c:v>49323494</c:v>
                </c:pt>
                <c:pt idx="5">
                  <c:v>44865567</c:v>
                </c:pt>
                <c:pt idx="6">
                  <c:v>79083058</c:v>
                </c:pt>
                <c:pt idx="7" formatCode="#,##0">
                  <c:v>23961911</c:v>
                </c:pt>
                <c:pt idx="8" formatCode="#,##0">
                  <c:v>38406991</c:v>
                </c:pt>
                <c:pt idx="9" formatCode="#,##0">
                  <c:v>28813460</c:v>
                </c:pt>
                <c:pt idx="10" formatCode="#,##0">
                  <c:v>17554644</c:v>
                </c:pt>
                <c:pt idx="11" formatCode="#,##0">
                  <c:v>1375000</c:v>
                </c:pt>
                <c:pt idx="12" formatCode="#,##0">
                  <c:v>0</c:v>
                </c:pt>
              </c:numCache>
            </c:numRef>
          </c:val>
          <c:smooth val="0"/>
        </c:ser>
        <c:ser>
          <c:idx val="10"/>
          <c:order val="8"/>
          <c:tx>
            <c:strRef>
              <c:f>Sheet1!$M$3</c:f>
              <c:strCache>
                <c:ptCount val="1"/>
                <c:pt idx="0">
                  <c:v>Pre-LePage Personal Income Tax</c:v>
                </c:pt>
              </c:strCache>
            </c:strRef>
          </c:tx>
          <c:spPr>
            <a:ln w="50800">
              <a:prstDash val="sysDash"/>
            </a:ln>
          </c:spPr>
          <c:marker>
            <c:symbol val="none"/>
          </c:marker>
          <c:cat>
            <c:numRef>
              <c:f>Sheet1!$A$4:$A$16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Sheet1!$M$4:$M$16</c:f>
              <c:numCache>
                <c:formatCode>General</c:formatCode>
                <c:ptCount val="13"/>
                <c:pt idx="5">
                  <c:v>1434217189</c:v>
                </c:pt>
                <c:pt idx="6">
                  <c:v>1600650756</c:v>
                </c:pt>
                <c:pt idx="7">
                  <c:v>1572495705</c:v>
                </c:pt>
                <c:pt idx="8">
                  <c:v>1623173000</c:v>
                </c:pt>
                <c:pt idx="9" formatCode="&quot;$&quot;#,##0_);[Red]\(&quot;$&quot;#,##0\)">
                  <c:v>1702997411.4400001</c:v>
                </c:pt>
                <c:pt idx="10" formatCode="&quot;$&quot;#,##0_);[Red]\(&quot;$&quot;#,##0\)">
                  <c:v>1772042261.2749999</c:v>
                </c:pt>
                <c:pt idx="11" formatCode="&quot;$&quot;#,##0_);[Red]\(&quot;$&quot;#,##0\)">
                  <c:v>1829633585</c:v>
                </c:pt>
                <c:pt idx="12" formatCode="&quot;$&quot;#,##0_);[Red]\(&quot;$&quot;#,##0\)">
                  <c:v>1879948655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363456"/>
        <c:axId val="47848768"/>
      </c:lineChart>
      <c:catAx>
        <c:axId val="49363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580000"/>
          <a:lstStyle/>
          <a:p>
            <a:pPr>
              <a:defRPr sz="1800">
                <a:latin typeface="Myriad Pro" pitchFamily="34" charset="0"/>
              </a:defRPr>
            </a:pPr>
            <a:endParaRPr lang="en-US"/>
          </a:p>
        </c:txPr>
        <c:crossAx val="47848768"/>
        <c:crosses val="autoZero"/>
        <c:auto val="1"/>
        <c:lblAlgn val="ctr"/>
        <c:lblOffset val="100"/>
        <c:noMultiLvlLbl val="0"/>
      </c:catAx>
      <c:valAx>
        <c:axId val="47848768"/>
        <c:scaling>
          <c:orientation val="minMax"/>
          <c:max val="1900000000"/>
          <c:min val="0"/>
        </c:scaling>
        <c:delete val="0"/>
        <c:axPos val="l"/>
        <c:numFmt formatCode="&quot;$&quot;#,##0.0_);[Red]\(&quot;$&quot;#,##0.0\)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Myriad Pro" pitchFamily="34" charset="0"/>
              </a:defRPr>
            </a:pPr>
            <a:endParaRPr lang="en-US"/>
          </a:p>
        </c:txPr>
        <c:crossAx val="49363456"/>
        <c:crosses val="autoZero"/>
        <c:crossBetween val="between"/>
        <c:majorUnit val="300000000"/>
        <c:dispUnits>
          <c:builtInUnit val="billions"/>
          <c:dispUnitsLbl>
            <c:layout>
              <c:manualLayout>
                <c:xMode val="edge"/>
                <c:yMode val="edge"/>
                <c:x val="1.2358757062146892E-3"/>
                <c:y val="0.3710430906825693"/>
              </c:manualLayout>
            </c:layout>
            <c:txPr>
              <a:bodyPr/>
              <a:lstStyle/>
              <a:p>
                <a:pPr>
                  <a:defRPr sz="2000">
                    <a:latin typeface="Myriad Pro" pitchFamily="34" charset="0"/>
                  </a:defRPr>
                </a:pPr>
                <a:endParaRPr lang="en-US"/>
              </a:p>
            </c:txPr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'[Tax Changes in Biennial Budget.xlsx]GF Revenue as Share of Economy'!$P$1</c:f>
              <c:strCache>
                <c:ptCount val="1"/>
                <c:pt idx="0">
                  <c:v>GF Revenue + Revenue Sharing as a Share of the Economy (Current Law)</c:v>
                </c:pt>
              </c:strCache>
            </c:strRef>
          </c:tx>
          <c:spPr>
            <a:ln w="57150">
              <a:solidFill>
                <a:srgbClr val="006990"/>
              </a:solidFill>
            </a:ln>
          </c:spPr>
          <c:marker>
            <c:symbol val="none"/>
          </c:marker>
          <c:cat>
            <c:numRef>
              <c:f>'[Tax Changes in Biennial Budget.xlsx]GF Revenue as Share of Economy'!$A$2:$A$35</c:f>
              <c:numCache>
                <c:formatCode>General</c:formatCode>
                <c:ptCount val="34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</c:numCache>
            </c:numRef>
          </c:cat>
          <c:val>
            <c:numRef>
              <c:f>'[Tax Changes in Biennial Budget.xlsx]GF Revenue as Share of Economy'!$P$2:$P$35</c:f>
              <c:numCache>
                <c:formatCode>0.0%</c:formatCode>
                <c:ptCount val="34"/>
                <c:pt idx="0">
                  <c:v>5.6953764066275454E-2</c:v>
                </c:pt>
                <c:pt idx="1">
                  <c:v>6.0912060680371492E-2</c:v>
                </c:pt>
                <c:pt idx="2">
                  <c:v>6.3105280707500822E-2</c:v>
                </c:pt>
                <c:pt idx="3">
                  <c:v>6.5918496206440233E-2</c:v>
                </c:pt>
                <c:pt idx="4">
                  <c:v>6.1931743507051946E-2</c:v>
                </c:pt>
                <c:pt idx="5">
                  <c:v>6.357580345609308E-2</c:v>
                </c:pt>
                <c:pt idx="6">
                  <c:v>6.4338946730239627E-2</c:v>
                </c:pt>
                <c:pt idx="7">
                  <c:v>6.4381046662963251E-2</c:v>
                </c:pt>
                <c:pt idx="8">
                  <c:v>6.3711045737105829E-2</c:v>
                </c:pt>
                <c:pt idx="9">
                  <c:v>6.1818480339573045E-2</c:v>
                </c:pt>
                <c:pt idx="10">
                  <c:v>6.288641512852064E-2</c:v>
                </c:pt>
                <c:pt idx="11">
                  <c:v>6.3052219801980197E-2</c:v>
                </c:pt>
                <c:pt idx="12">
                  <c:v>6.9376249308176097E-2</c:v>
                </c:pt>
                <c:pt idx="13">
                  <c:v>6.9568375401858132E-2</c:v>
                </c:pt>
                <c:pt idx="14">
                  <c:v>6.8573894927337536E-2</c:v>
                </c:pt>
                <c:pt idx="15">
                  <c:v>6.5594568148381674E-2</c:v>
                </c:pt>
                <c:pt idx="16">
                  <c:v>6.0573429425092744E-2</c:v>
                </c:pt>
                <c:pt idx="17">
                  <c:v>5.9310175266544772E-2</c:v>
                </c:pt>
                <c:pt idx="18">
                  <c:v>6.2231511856255424E-2</c:v>
                </c:pt>
                <c:pt idx="19">
                  <c:v>6.3016820035940849E-2</c:v>
                </c:pt>
                <c:pt idx="20">
                  <c:v>6.3490419807204893E-2</c:v>
                </c:pt>
                <c:pt idx="21">
                  <c:v>6.3805674397407336E-2</c:v>
                </c:pt>
                <c:pt idx="22">
                  <c:v>6.4281225288639859E-2</c:v>
                </c:pt>
                <c:pt idx="23">
                  <c:v>5.7902322031877264E-2</c:v>
                </c:pt>
                <c:pt idx="24">
                  <c:v>5.5432437905576067E-2</c:v>
                </c:pt>
                <c:pt idx="25">
                  <c:v>5.870070100085014E-2</c:v>
                </c:pt>
                <c:pt idx="26">
                  <c:v>5.8465580651826804E-2</c:v>
                </c:pt>
                <c:pt idx="27">
                  <c:v>5.826605780294037E-2</c:v>
                </c:pt>
                <c:pt idx="28">
                  <c:v>5.7132383325097708E-2</c:v>
                </c:pt>
                <c:pt idx="29">
                  <c:v>5.8092888542613519E-2</c:v>
                </c:pt>
                <c:pt idx="30">
                  <c:v>5.5373616630669545E-2</c:v>
                </c:pt>
                <c:pt idx="31">
                  <c:v>5.5200670979593469E-2</c:v>
                </c:pt>
                <c:pt idx="32">
                  <c:v>5.5121012998842138E-2</c:v>
                </c:pt>
                <c:pt idx="33">
                  <c:v>5.5329103443624239E-2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832640"/>
        <c:axId val="55468032"/>
      </c:lineChart>
      <c:catAx>
        <c:axId val="5483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Myriad Pro" pitchFamily="34" charset="0"/>
              </a:defRPr>
            </a:pPr>
            <a:endParaRPr lang="en-US"/>
          </a:p>
        </c:txPr>
        <c:crossAx val="55468032"/>
        <c:crosses val="autoZero"/>
        <c:auto val="1"/>
        <c:lblAlgn val="ctr"/>
        <c:lblOffset val="100"/>
        <c:noMultiLvlLbl val="0"/>
      </c:catAx>
      <c:valAx>
        <c:axId val="55468032"/>
        <c:scaling>
          <c:orientation val="minMax"/>
        </c:scaling>
        <c:delete val="0"/>
        <c:axPos val="l"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Myriad Pro" pitchFamily="34" charset="0"/>
              </a:defRPr>
            </a:pPr>
            <a:endParaRPr lang="en-US"/>
          </a:p>
        </c:txPr>
        <c:crossAx val="54832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815552923141248E-2"/>
          <c:y val="0.13809745076796001"/>
          <c:w val="0.89696025828629833"/>
          <c:h val="0.77028451892452365"/>
        </c:manualLayout>
      </c:layout>
      <c:lineChart>
        <c:grouping val="standard"/>
        <c:varyColors val="0"/>
        <c:ser>
          <c:idx val="1"/>
          <c:order val="0"/>
          <c:tx>
            <c:strRef>
              <c:f>'[Tax Changes in Biennial Budget.xlsx]GF Revenue as Share of Economy'!$Q$1</c:f>
              <c:strCache>
                <c:ptCount val="1"/>
                <c:pt idx="0">
                  <c:v>GF Revenue + Revenue Sharing as a Share of the Economy (LePage Proposal)</c:v>
                </c:pt>
              </c:strCache>
            </c:strRef>
          </c:tx>
          <c:spPr>
            <a:ln w="79375"/>
          </c:spPr>
          <c:marker>
            <c:symbol val="none"/>
          </c:marker>
          <c:cat>
            <c:numRef>
              <c:f>'[Tax Changes in Biennial Budget.xlsx]GF Revenue as Share of Economy'!$A$2:$A$35</c:f>
              <c:numCache>
                <c:formatCode>General</c:formatCode>
                <c:ptCount val="34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</c:numCache>
            </c:numRef>
          </c:cat>
          <c:val>
            <c:numRef>
              <c:f>'[Tax Changes in Biennial Budget.xlsx]GF Revenue as Share of Economy'!$Q$2:$Q$35</c:f>
              <c:numCache>
                <c:formatCode>0.0%</c:formatCode>
                <c:ptCount val="34"/>
                <c:pt idx="0">
                  <c:v>5.6953764066275454E-2</c:v>
                </c:pt>
                <c:pt idx="1">
                  <c:v>6.0912060680371492E-2</c:v>
                </c:pt>
                <c:pt idx="2">
                  <c:v>6.3105280707500822E-2</c:v>
                </c:pt>
                <c:pt idx="3">
                  <c:v>6.5918496206440233E-2</c:v>
                </c:pt>
                <c:pt idx="4">
                  <c:v>6.1931743507051946E-2</c:v>
                </c:pt>
                <c:pt idx="5">
                  <c:v>6.357580345609308E-2</c:v>
                </c:pt>
                <c:pt idx="6">
                  <c:v>6.4338946730239627E-2</c:v>
                </c:pt>
                <c:pt idx="7">
                  <c:v>6.4381046662963251E-2</c:v>
                </c:pt>
                <c:pt idx="8">
                  <c:v>6.3711045737105829E-2</c:v>
                </c:pt>
                <c:pt idx="9">
                  <c:v>6.1818480339573045E-2</c:v>
                </c:pt>
                <c:pt idx="10">
                  <c:v>6.288641512852064E-2</c:v>
                </c:pt>
                <c:pt idx="11">
                  <c:v>6.3052219801980197E-2</c:v>
                </c:pt>
                <c:pt idx="12">
                  <c:v>6.9376249308176097E-2</c:v>
                </c:pt>
                <c:pt idx="13">
                  <c:v>6.9568375401858132E-2</c:v>
                </c:pt>
                <c:pt idx="14">
                  <c:v>6.8573894927337536E-2</c:v>
                </c:pt>
                <c:pt idx="15">
                  <c:v>6.5594568148381674E-2</c:v>
                </c:pt>
                <c:pt idx="16">
                  <c:v>6.0573429425092744E-2</c:v>
                </c:pt>
                <c:pt idx="17">
                  <c:v>5.9310175266544772E-2</c:v>
                </c:pt>
                <c:pt idx="18">
                  <c:v>6.2231511856255424E-2</c:v>
                </c:pt>
                <c:pt idx="19">
                  <c:v>6.3016820035940849E-2</c:v>
                </c:pt>
                <c:pt idx="20">
                  <c:v>6.3490419807204893E-2</c:v>
                </c:pt>
                <c:pt idx="21">
                  <c:v>6.3805674397407336E-2</c:v>
                </c:pt>
                <c:pt idx="22">
                  <c:v>6.4281225288639859E-2</c:v>
                </c:pt>
                <c:pt idx="23">
                  <c:v>5.7902322031877264E-2</c:v>
                </c:pt>
                <c:pt idx="24">
                  <c:v>5.5432437905576067E-2</c:v>
                </c:pt>
                <c:pt idx="25">
                  <c:v>5.870070100085014E-2</c:v>
                </c:pt>
                <c:pt idx="26">
                  <c:v>5.8465580651826804E-2</c:v>
                </c:pt>
                <c:pt idx="27">
                  <c:v>5.826605780294037E-2</c:v>
                </c:pt>
                <c:pt idx="28">
                  <c:v>5.7132383325097708E-2</c:v>
                </c:pt>
                <c:pt idx="29">
                  <c:v>5.8092888542613519E-2</c:v>
                </c:pt>
                <c:pt idx="30">
                  <c:v>5.6257113955806612E-2</c:v>
                </c:pt>
                <c:pt idx="31">
                  <c:v>5.2349604296952998E-2</c:v>
                </c:pt>
                <c:pt idx="32">
                  <c:v>5.1684653477421842E-2</c:v>
                </c:pt>
                <c:pt idx="33">
                  <c:v>5.1501007561734174E-2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'[Tax Changes in Biennial Budget.xlsx]GF Revenue as Share of Economy'!$P$1</c:f>
              <c:strCache>
                <c:ptCount val="1"/>
                <c:pt idx="0">
                  <c:v>GF Revenue + Revenue Sharing as a Share of the Economy (Current Law)</c:v>
                </c:pt>
              </c:strCache>
            </c:strRef>
          </c:tx>
          <c:spPr>
            <a:ln w="76200">
              <a:solidFill>
                <a:srgbClr val="006990"/>
              </a:solidFill>
            </a:ln>
          </c:spPr>
          <c:marker>
            <c:symbol val="none"/>
          </c:marker>
          <c:cat>
            <c:numRef>
              <c:f>'[Tax Changes in Biennial Budget.xlsx]GF Revenue as Share of Economy'!$A$2:$A$35</c:f>
              <c:numCache>
                <c:formatCode>General</c:formatCode>
                <c:ptCount val="34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</c:numCache>
            </c:numRef>
          </c:cat>
          <c:val>
            <c:numRef>
              <c:f>'[Tax Changes in Biennial Budget.xlsx]GF Revenue as Share of Economy'!$P$2:$P$35</c:f>
              <c:numCache>
                <c:formatCode>0.0%</c:formatCode>
                <c:ptCount val="34"/>
                <c:pt idx="0">
                  <c:v>5.6953764066275454E-2</c:v>
                </c:pt>
                <c:pt idx="1">
                  <c:v>6.0912060680371492E-2</c:v>
                </c:pt>
                <c:pt idx="2">
                  <c:v>6.3105280707500822E-2</c:v>
                </c:pt>
                <c:pt idx="3">
                  <c:v>6.5918496206440233E-2</c:v>
                </c:pt>
                <c:pt idx="4">
                  <c:v>6.1931743507051946E-2</c:v>
                </c:pt>
                <c:pt idx="5">
                  <c:v>6.357580345609308E-2</c:v>
                </c:pt>
                <c:pt idx="6">
                  <c:v>6.4338946730239627E-2</c:v>
                </c:pt>
                <c:pt idx="7">
                  <c:v>6.4381046662963251E-2</c:v>
                </c:pt>
                <c:pt idx="8">
                  <c:v>6.3711045737105829E-2</c:v>
                </c:pt>
                <c:pt idx="9">
                  <c:v>6.1818480339573045E-2</c:v>
                </c:pt>
                <c:pt idx="10">
                  <c:v>6.288641512852064E-2</c:v>
                </c:pt>
                <c:pt idx="11">
                  <c:v>6.3052219801980197E-2</c:v>
                </c:pt>
                <c:pt idx="12">
                  <c:v>6.9376249308176097E-2</c:v>
                </c:pt>
                <c:pt idx="13">
                  <c:v>6.9568375401858132E-2</c:v>
                </c:pt>
                <c:pt idx="14">
                  <c:v>6.8573894927337536E-2</c:v>
                </c:pt>
                <c:pt idx="15">
                  <c:v>6.5594568148381674E-2</c:v>
                </c:pt>
                <c:pt idx="16">
                  <c:v>6.0573429425092744E-2</c:v>
                </c:pt>
                <c:pt idx="17">
                  <c:v>5.9310175266544772E-2</c:v>
                </c:pt>
                <c:pt idx="18">
                  <c:v>6.2231511856255424E-2</c:v>
                </c:pt>
                <c:pt idx="19">
                  <c:v>6.3016820035940849E-2</c:v>
                </c:pt>
                <c:pt idx="20">
                  <c:v>6.3490419807204893E-2</c:v>
                </c:pt>
                <c:pt idx="21">
                  <c:v>6.3805674397407336E-2</c:v>
                </c:pt>
                <c:pt idx="22">
                  <c:v>6.4281225288639859E-2</c:v>
                </c:pt>
                <c:pt idx="23">
                  <c:v>5.7902322031877264E-2</c:v>
                </c:pt>
                <c:pt idx="24">
                  <c:v>5.5432437905576067E-2</c:v>
                </c:pt>
                <c:pt idx="25">
                  <c:v>5.870070100085014E-2</c:v>
                </c:pt>
                <c:pt idx="26">
                  <c:v>5.8465580651826804E-2</c:v>
                </c:pt>
                <c:pt idx="27">
                  <c:v>5.826605780294037E-2</c:v>
                </c:pt>
                <c:pt idx="28">
                  <c:v>5.7132383325097708E-2</c:v>
                </c:pt>
                <c:pt idx="29">
                  <c:v>5.8092888542613519E-2</c:v>
                </c:pt>
                <c:pt idx="30">
                  <c:v>5.5373616630669545E-2</c:v>
                </c:pt>
                <c:pt idx="31">
                  <c:v>5.5200670979593469E-2</c:v>
                </c:pt>
                <c:pt idx="32">
                  <c:v>5.5121012998842138E-2</c:v>
                </c:pt>
                <c:pt idx="33">
                  <c:v>5.5329103443624239E-2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32992"/>
        <c:axId val="55470336"/>
      </c:lineChart>
      <c:catAx>
        <c:axId val="5493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5470336"/>
        <c:crosses val="autoZero"/>
        <c:auto val="1"/>
        <c:lblAlgn val="ctr"/>
        <c:lblOffset val="100"/>
        <c:noMultiLvlLbl val="0"/>
      </c:catAx>
      <c:valAx>
        <c:axId val="55470336"/>
        <c:scaling>
          <c:orientation val="minMax"/>
        </c:scaling>
        <c:delete val="0"/>
        <c:axPos val="l"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4932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815552923141248E-2"/>
          <c:y val="0.13809745076796001"/>
          <c:w val="0.89696025828629833"/>
          <c:h val="0.77028451892452365"/>
        </c:manualLayout>
      </c:layout>
      <c:lineChart>
        <c:grouping val="standard"/>
        <c:varyColors val="0"/>
        <c:ser>
          <c:idx val="1"/>
          <c:order val="0"/>
          <c:tx>
            <c:strRef>
              <c:f>'[Tax Changes in Biennial Budget.xlsx]GF Revenue as Share of Economy'!$Q$1</c:f>
              <c:strCache>
                <c:ptCount val="1"/>
                <c:pt idx="0">
                  <c:v>GF Revenue + Revenue Sharing as a Share of the Economy (LePage Proposal)</c:v>
                </c:pt>
              </c:strCache>
            </c:strRef>
          </c:tx>
          <c:spPr>
            <a:ln w="79375"/>
          </c:spPr>
          <c:marker>
            <c:symbol val="none"/>
          </c:marker>
          <c:cat>
            <c:numRef>
              <c:f>'[Tax Changes in Biennial Budget.xlsx]GF Revenue as Share of Economy'!$A$2:$A$35</c:f>
              <c:numCache>
                <c:formatCode>General</c:formatCode>
                <c:ptCount val="34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</c:numCache>
            </c:numRef>
          </c:cat>
          <c:val>
            <c:numRef>
              <c:f>'[Tax Changes in Biennial Budget.xlsx]GF Revenue as Share of Economy'!$Q$2:$Q$35</c:f>
              <c:numCache>
                <c:formatCode>0.0%</c:formatCode>
                <c:ptCount val="34"/>
                <c:pt idx="0">
                  <c:v>5.6953764066275454E-2</c:v>
                </c:pt>
                <c:pt idx="1">
                  <c:v>6.0912060680371492E-2</c:v>
                </c:pt>
                <c:pt idx="2">
                  <c:v>6.3105280707500822E-2</c:v>
                </c:pt>
                <c:pt idx="3">
                  <c:v>6.5918496206440233E-2</c:v>
                </c:pt>
                <c:pt idx="4">
                  <c:v>6.1931743507051946E-2</c:v>
                </c:pt>
                <c:pt idx="5">
                  <c:v>6.357580345609308E-2</c:v>
                </c:pt>
                <c:pt idx="6">
                  <c:v>6.4338946730239627E-2</c:v>
                </c:pt>
                <c:pt idx="7">
                  <c:v>6.4381046662963251E-2</c:v>
                </c:pt>
                <c:pt idx="8">
                  <c:v>6.3711045737105829E-2</c:v>
                </c:pt>
                <c:pt idx="9">
                  <c:v>6.1818480339573045E-2</c:v>
                </c:pt>
                <c:pt idx="10">
                  <c:v>6.288641512852064E-2</c:v>
                </c:pt>
                <c:pt idx="11">
                  <c:v>6.3052219801980197E-2</c:v>
                </c:pt>
                <c:pt idx="12">
                  <c:v>6.9376249308176097E-2</c:v>
                </c:pt>
                <c:pt idx="13">
                  <c:v>6.9568375401858132E-2</c:v>
                </c:pt>
                <c:pt idx="14">
                  <c:v>6.8573894927337536E-2</c:v>
                </c:pt>
                <c:pt idx="15">
                  <c:v>6.5594568148381674E-2</c:v>
                </c:pt>
                <c:pt idx="16">
                  <c:v>6.0573429425092744E-2</c:v>
                </c:pt>
                <c:pt idx="17">
                  <c:v>5.9310175266544772E-2</c:v>
                </c:pt>
                <c:pt idx="18">
                  <c:v>6.2231511856255424E-2</c:v>
                </c:pt>
                <c:pt idx="19">
                  <c:v>6.3016820035940849E-2</c:v>
                </c:pt>
                <c:pt idx="20">
                  <c:v>6.3490419807204893E-2</c:v>
                </c:pt>
                <c:pt idx="21">
                  <c:v>6.3805674397407336E-2</c:v>
                </c:pt>
                <c:pt idx="22">
                  <c:v>6.4281225288639859E-2</c:v>
                </c:pt>
                <c:pt idx="23">
                  <c:v>5.7902322031877264E-2</c:v>
                </c:pt>
                <c:pt idx="24">
                  <c:v>5.5432437905576067E-2</c:v>
                </c:pt>
                <c:pt idx="25">
                  <c:v>5.870070100085014E-2</c:v>
                </c:pt>
                <c:pt idx="26">
                  <c:v>5.8465580651826804E-2</c:v>
                </c:pt>
                <c:pt idx="27">
                  <c:v>5.826605780294037E-2</c:v>
                </c:pt>
                <c:pt idx="28">
                  <c:v>5.7132383325097708E-2</c:v>
                </c:pt>
                <c:pt idx="29">
                  <c:v>5.8092888542613519E-2</c:v>
                </c:pt>
                <c:pt idx="30">
                  <c:v>5.6257113955806612E-2</c:v>
                </c:pt>
                <c:pt idx="31">
                  <c:v>5.2349604296952998E-2</c:v>
                </c:pt>
                <c:pt idx="32">
                  <c:v>5.1684653477421842E-2</c:v>
                </c:pt>
                <c:pt idx="33">
                  <c:v>5.1501007561734174E-2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'[Tax Changes in Biennial Budget.xlsx]GF Revenue as Share of Economy'!$P$1</c:f>
              <c:strCache>
                <c:ptCount val="1"/>
                <c:pt idx="0">
                  <c:v>GF Revenue + Revenue Sharing as a Share of the Economy (Current Law)</c:v>
                </c:pt>
              </c:strCache>
            </c:strRef>
          </c:tx>
          <c:spPr>
            <a:ln w="76200">
              <a:solidFill>
                <a:srgbClr val="006990"/>
              </a:solidFill>
            </a:ln>
          </c:spPr>
          <c:marker>
            <c:symbol val="none"/>
          </c:marker>
          <c:cat>
            <c:numRef>
              <c:f>'[Tax Changes in Biennial Budget.xlsx]GF Revenue as Share of Economy'!$A$2:$A$35</c:f>
              <c:numCache>
                <c:formatCode>General</c:formatCode>
                <c:ptCount val="34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  <c:pt idx="32">
                  <c:v>2018</c:v>
                </c:pt>
                <c:pt idx="33">
                  <c:v>2019</c:v>
                </c:pt>
              </c:numCache>
            </c:numRef>
          </c:cat>
          <c:val>
            <c:numRef>
              <c:f>'[Tax Changes in Biennial Budget.xlsx]GF Revenue as Share of Economy'!$P$2:$P$35</c:f>
              <c:numCache>
                <c:formatCode>0.0%</c:formatCode>
                <c:ptCount val="34"/>
                <c:pt idx="0">
                  <c:v>5.6953764066275454E-2</c:v>
                </c:pt>
                <c:pt idx="1">
                  <c:v>6.0912060680371492E-2</c:v>
                </c:pt>
                <c:pt idx="2">
                  <c:v>6.3105280707500822E-2</c:v>
                </c:pt>
                <c:pt idx="3">
                  <c:v>6.5918496206440233E-2</c:v>
                </c:pt>
                <c:pt idx="4">
                  <c:v>6.1931743507051946E-2</c:v>
                </c:pt>
                <c:pt idx="5">
                  <c:v>6.357580345609308E-2</c:v>
                </c:pt>
                <c:pt idx="6">
                  <c:v>6.4338946730239627E-2</c:v>
                </c:pt>
                <c:pt idx="7">
                  <c:v>6.4381046662963251E-2</c:v>
                </c:pt>
                <c:pt idx="8">
                  <c:v>6.3711045737105829E-2</c:v>
                </c:pt>
                <c:pt idx="9">
                  <c:v>6.1818480339573045E-2</c:v>
                </c:pt>
                <c:pt idx="10">
                  <c:v>6.288641512852064E-2</c:v>
                </c:pt>
                <c:pt idx="11">
                  <c:v>6.3052219801980197E-2</c:v>
                </c:pt>
                <c:pt idx="12">
                  <c:v>6.9376249308176097E-2</c:v>
                </c:pt>
                <c:pt idx="13">
                  <c:v>6.9568375401858132E-2</c:v>
                </c:pt>
                <c:pt idx="14">
                  <c:v>6.8573894927337536E-2</c:v>
                </c:pt>
                <c:pt idx="15">
                  <c:v>6.5594568148381674E-2</c:v>
                </c:pt>
                <c:pt idx="16">
                  <c:v>6.0573429425092744E-2</c:v>
                </c:pt>
                <c:pt idx="17">
                  <c:v>5.9310175266544772E-2</c:v>
                </c:pt>
                <c:pt idx="18">
                  <c:v>6.2231511856255424E-2</c:v>
                </c:pt>
                <c:pt idx="19">
                  <c:v>6.3016820035940849E-2</c:v>
                </c:pt>
                <c:pt idx="20">
                  <c:v>6.3490419807204893E-2</c:v>
                </c:pt>
                <c:pt idx="21">
                  <c:v>6.3805674397407336E-2</c:v>
                </c:pt>
                <c:pt idx="22">
                  <c:v>6.4281225288639859E-2</c:v>
                </c:pt>
                <c:pt idx="23">
                  <c:v>5.7902322031877264E-2</c:v>
                </c:pt>
                <c:pt idx="24">
                  <c:v>5.5432437905576067E-2</c:v>
                </c:pt>
                <c:pt idx="25">
                  <c:v>5.870070100085014E-2</c:v>
                </c:pt>
                <c:pt idx="26">
                  <c:v>5.8465580651826804E-2</c:v>
                </c:pt>
                <c:pt idx="27">
                  <c:v>5.826605780294037E-2</c:v>
                </c:pt>
                <c:pt idx="28">
                  <c:v>5.7132383325097708E-2</c:v>
                </c:pt>
                <c:pt idx="29">
                  <c:v>5.8092888542613519E-2</c:v>
                </c:pt>
                <c:pt idx="30">
                  <c:v>5.5373616630669545E-2</c:v>
                </c:pt>
                <c:pt idx="31">
                  <c:v>5.5200670979593469E-2</c:v>
                </c:pt>
                <c:pt idx="32">
                  <c:v>5.5121012998842138E-2</c:v>
                </c:pt>
                <c:pt idx="33">
                  <c:v>5.5329103443624239E-2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000064"/>
        <c:axId val="55472640"/>
      </c:lineChart>
      <c:catAx>
        <c:axId val="5500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5472640"/>
        <c:crosses val="autoZero"/>
        <c:auto val="1"/>
        <c:lblAlgn val="ctr"/>
        <c:lblOffset val="100"/>
        <c:noMultiLvlLbl val="0"/>
      </c:catAx>
      <c:valAx>
        <c:axId val="55472640"/>
        <c:scaling>
          <c:orientation val="minMax"/>
        </c:scaling>
        <c:delete val="0"/>
        <c:axPos val="l"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000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'[Highway Fund exp revs.xlsx]Sheet1'!$B$1</c:f>
              <c:strCache>
                <c:ptCount val="1"/>
                <c:pt idx="0">
                  <c:v>Forecast Expenditures (DAFS)</c:v>
                </c:pt>
              </c:strCache>
            </c:strRef>
          </c:tx>
          <c:spPr>
            <a:ln w="69850">
              <a:solidFill>
                <a:srgbClr val="006990"/>
              </a:solidFill>
            </a:ln>
          </c:spPr>
          <c:marker>
            <c:symbol val="none"/>
          </c:marker>
          <c:cat>
            <c:numRef>
              <c:f>'[Highway Fund exp revs.xlsx]Sheet1'!$A$2:$A$13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'[Highway Fund exp revs.xlsx]Sheet1'!$B$2:$B$13</c:f>
              <c:numCache>
                <c:formatCode>General</c:formatCode>
                <c:ptCount val="12"/>
                <c:pt idx="0">
                  <c:v>343663658</c:v>
                </c:pt>
                <c:pt idx="1">
                  <c:v>352571688</c:v>
                </c:pt>
                <c:pt idx="2">
                  <c:v>386301962</c:v>
                </c:pt>
                <c:pt idx="3">
                  <c:v>398316158</c:v>
                </c:pt>
                <c:pt idx="4">
                  <c:v>472008820</c:v>
                </c:pt>
                <c:pt idx="5">
                  <c:v>538919013</c:v>
                </c:pt>
                <c:pt idx="6" formatCode="#,##0">
                  <c:v>478416153</c:v>
                </c:pt>
                <c:pt idx="7" formatCode="#,##0">
                  <c:v>486258943</c:v>
                </c:pt>
                <c:pt idx="8" formatCode="#,##0">
                  <c:v>485309216</c:v>
                </c:pt>
                <c:pt idx="9" formatCode="#,##0">
                  <c:v>486998156</c:v>
                </c:pt>
                <c:pt idx="10" formatCode="#,##0">
                  <c:v>475805983</c:v>
                </c:pt>
                <c:pt idx="11" formatCode="#,##0">
                  <c:v>488423264</c:v>
                </c:pt>
              </c:numCache>
            </c:numRef>
          </c:val>
          <c:smooth val="0"/>
        </c:ser>
        <c:ser>
          <c:idx val="1"/>
          <c:order val="1"/>
          <c:tx>
            <c:v>Revenue (Including Forecast)</c:v>
          </c:tx>
          <c:spPr>
            <a:ln w="69850">
              <a:solidFill>
                <a:srgbClr val="A04276"/>
              </a:solidFill>
            </a:ln>
          </c:spPr>
          <c:marker>
            <c:symbol val="none"/>
          </c:marker>
          <c:cat>
            <c:numRef>
              <c:f>'[Highway Fund exp revs.xlsx]Sheet1'!$A$2:$A$13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'[Highway Fund exp revs.xlsx]Sheet1'!$C$2:$C$13</c:f>
              <c:numCache>
                <c:formatCode>"$"#,##0_);[Red]\("$"#,##0\)</c:formatCode>
                <c:ptCount val="12"/>
                <c:pt idx="0">
                  <c:v>326546157</c:v>
                </c:pt>
                <c:pt idx="1">
                  <c:v>330821083</c:v>
                </c:pt>
                <c:pt idx="2">
                  <c:v>328136579</c:v>
                </c:pt>
                <c:pt idx="3" formatCode="#,##0">
                  <c:v>324242149</c:v>
                </c:pt>
                <c:pt idx="4" formatCode="#,##0">
                  <c:v>311190374</c:v>
                </c:pt>
                <c:pt idx="5" formatCode="#,##0">
                  <c:v>311351155</c:v>
                </c:pt>
                <c:pt idx="6" formatCode="#,##0">
                  <c:v>317202409</c:v>
                </c:pt>
                <c:pt idx="7" formatCode="#,##0">
                  <c:v>318825700</c:v>
                </c:pt>
                <c:pt idx="8" formatCode="#,##0">
                  <c:v>317076964</c:v>
                </c:pt>
                <c:pt idx="9" formatCode="#,##0">
                  <c:v>308576740</c:v>
                </c:pt>
                <c:pt idx="10" formatCode="#,##0">
                  <c:v>308222674</c:v>
                </c:pt>
                <c:pt idx="11" formatCode="#,##0">
                  <c:v>307829602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85280"/>
        <c:axId val="55475520"/>
      </c:lineChart>
      <c:catAx>
        <c:axId val="5718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1800">
                <a:latin typeface="Myriad Pro" pitchFamily="34" charset="0"/>
              </a:defRPr>
            </a:pPr>
            <a:endParaRPr lang="en-US"/>
          </a:p>
        </c:txPr>
        <c:crossAx val="55475520"/>
        <c:crosses val="autoZero"/>
        <c:auto val="1"/>
        <c:lblAlgn val="ctr"/>
        <c:lblOffset val="100"/>
        <c:noMultiLvlLbl val="0"/>
      </c:catAx>
      <c:valAx>
        <c:axId val="55475520"/>
        <c:scaling>
          <c:orientation val="minMax"/>
        </c:scaling>
        <c:delete val="0"/>
        <c:axPos val="l"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Myriad Pro" pitchFamily="34" charset="0"/>
              </a:defRPr>
            </a:pPr>
            <a:endParaRPr lang="en-US"/>
          </a:p>
        </c:txPr>
        <c:crossAx val="5718528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4.5045045045045045E-3"/>
                <c:y val="0.36909191182186324"/>
              </c:manualLayout>
            </c:layout>
            <c:txPr>
              <a:bodyPr/>
              <a:lstStyle/>
              <a:p>
                <a:pPr>
                  <a:defRPr sz="1800">
                    <a:latin typeface="Myriad Pro" pitchFamily="34" charset="0"/>
                  </a:defRPr>
                </a:pPr>
                <a:endParaRPr lang="en-US"/>
              </a:p>
            </c:txPr>
          </c:dispUnitsLbl>
        </c:dispUnits>
      </c:valAx>
    </c:plotArea>
    <c:legend>
      <c:legendPos val="t"/>
      <c:layout>
        <c:manualLayout>
          <c:xMode val="edge"/>
          <c:yMode val="edge"/>
          <c:x val="0.12621527038849872"/>
          <c:y val="1.5587705596109046E-2"/>
          <c:w val="0.85567744910264598"/>
          <c:h val="7.2106639544331677E-2"/>
        </c:manualLayout>
      </c:layout>
      <c:overlay val="0"/>
      <c:txPr>
        <a:bodyPr/>
        <a:lstStyle/>
        <a:p>
          <a:pPr>
            <a:defRPr sz="1800">
              <a:latin typeface="Myriad Pro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358350541718106E-2"/>
          <c:y val="0.39353535141523011"/>
          <c:w val="0.29510315342497606"/>
          <c:h val="0.40684124611103106"/>
        </c:manualLayout>
      </c:layout>
      <c:pieChart>
        <c:varyColors val="1"/>
        <c:ser>
          <c:idx val="0"/>
          <c:order val="0"/>
          <c:tx>
            <c:strRef>
              <c:f>'Figure 2'!$A$8</c:f>
              <c:strCache>
                <c:ptCount val="1"/>
                <c:pt idx="0">
                  <c:v>Bottom 20%</c:v>
                </c:pt>
              </c:strCache>
            </c:strRef>
          </c:tx>
          <c:spPr>
            <a:solidFill>
              <a:srgbClr val="A04276"/>
            </a:solidFill>
            <a:ln w="444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4F81BD"/>
              </a:solidFill>
              <a:ln w="44450">
                <a:solidFill>
                  <a:schemeClr val="bg1"/>
                </a:solidFill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006990"/>
              </a:solidFill>
              <a:ln w="44450">
                <a:solidFill>
                  <a:schemeClr val="bg1"/>
                </a:solidFill>
              </a:ln>
            </c:spPr>
          </c:dPt>
          <c:cat>
            <c:strRef>
              <c:f>'Figure 2'!$B$1:$D$1</c:f>
              <c:strCache>
                <c:ptCount val="3"/>
                <c:pt idx="0">
                  <c:v>Income Taxes</c:v>
                </c:pt>
                <c:pt idx="1">
                  <c:v>Property Taxes</c:v>
                </c:pt>
                <c:pt idx="2">
                  <c:v>Sales Taxes</c:v>
                </c:pt>
              </c:strCache>
            </c:strRef>
          </c:cat>
          <c:val>
            <c:numRef>
              <c:f>'Figure 2'!$B$8:$D$8</c:f>
              <c:numCache>
                <c:formatCode>0%</c:formatCode>
                <c:ptCount val="3"/>
                <c:pt idx="0">
                  <c:v>0.10480093676814989</c:v>
                </c:pt>
                <c:pt idx="1">
                  <c:v>0.47365339578454319</c:v>
                </c:pt>
                <c:pt idx="2">
                  <c:v>0.42154566744730682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chart" Target="../charts/chart10.xml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0.27149</cdr:x>
      <cdr:y>0.39095</cdr:y>
    </cdr:from>
    <cdr:to>
      <cdr:x>0.70993</cdr:x>
      <cdr:y>0.81229</cdr:y>
    </cdr:to>
    <cdr:graphicFrame macro="">
      <cdr:nvGraphicFramePr>
        <cdr:cNvPr id="2" name="Chart 3"/>
        <cdr:cNvGraphicFramePr>
          <a:graphicFrameLocks xmlns:a="http://schemas.openxmlformats.org/drawingml/2006/main" noChangeAspect="1"/>
        </cdr:cNvGraphicFramePr>
      </cdr:nvGraphicFramePr>
      <cdr:xfrm>
        <a:off xmlns:a="http://schemas.openxmlformats.org/drawingml/2006/main" x="0" y="0"/>
        <a:ext xmlns:a="http://schemas.openxmlformats.org/drawingml/2006/main" cx="0" cy="0"/>
      </cdr:xfrm>
      <a:graphic xmlns:a="http://schemas.openxmlformats.org/drawingml/2006/main">
        <a:graphicData uri="http://schemas.openxmlformats.org/drawingml/2006/chart">
          <c:chart xmlns:c="http://schemas.openxmlformats.org/drawingml/2006/chart" xmlns:r="http://schemas.openxmlformats.org/officeDocument/2006/relationships" r:id="rId1"/>
        </a:graphicData>
      </a:graphic>
    </cdr:graphicFrame>
  </cdr:relSizeAnchor>
  <cdr:relSizeAnchor xmlns:cdr="http://schemas.openxmlformats.org/drawingml/2006/chartDrawing">
    <cdr:from>
      <cdr:x>0.56156</cdr:x>
      <cdr:y>0.38596</cdr:y>
    </cdr:from>
    <cdr:to>
      <cdr:x>1</cdr:x>
      <cdr:y>0.8073</cdr:y>
    </cdr:to>
    <cdr:graphicFrame macro="">
      <cdr:nvGraphicFramePr>
        <cdr:cNvPr id="3" name="Chart 2"/>
        <cdr:cNvGraphicFramePr>
          <a:graphicFrameLocks xmlns:a="http://schemas.openxmlformats.org/drawingml/2006/main" noChangeAspect="1"/>
        </cdr:cNvGraphicFramePr>
      </cdr:nvGraphicFramePr>
      <cdr:xfrm>
        <a:off xmlns:a="http://schemas.openxmlformats.org/drawingml/2006/main" x="0" y="0"/>
        <a:ext xmlns:a="http://schemas.openxmlformats.org/drawingml/2006/main" cx="0" cy="0"/>
      </cdr:xfrm>
      <a:graphic xmlns:a="http://schemas.openxmlformats.org/drawingml/2006/main">
        <a:graphicData uri="http://schemas.openxmlformats.org/drawingml/2006/chart">
          <c:chart xmlns:c="http://schemas.openxmlformats.org/drawingml/2006/chart" xmlns:r="http://schemas.openxmlformats.org/officeDocument/2006/relationships" r:id="rId2"/>
        </a:graphicData>
      </a:graphic>
    </cdr:graphicFrame>
  </cdr:relSizeAnchor>
  <cdr:relSizeAnchor xmlns:cdr="http://schemas.openxmlformats.org/drawingml/2006/chartDrawing">
    <cdr:from>
      <cdr:x>0.00779</cdr:x>
      <cdr:y>0.14862</cdr:y>
    </cdr:from>
    <cdr:to>
      <cdr:x>0.99221</cdr:x>
      <cdr:y>0.22454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7540" y="934671"/>
          <a:ext cx="8535111" cy="4774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/>
          <a:r>
            <a:rPr lang="en-US" sz="2400" b="1" i="0" baseline="0" dirty="0" smtClean="0">
              <a:solidFill>
                <a:srgbClr val="006990"/>
              </a:solidFill>
              <a:effectLst/>
              <a:latin typeface="Myriad Pro" pitchFamily="34" charset="0"/>
              <a:ea typeface="+mn-ea"/>
              <a:cs typeface="+mn-cs"/>
            </a:rPr>
            <a:t>Composition </a:t>
          </a:r>
          <a:r>
            <a:rPr lang="en-US" sz="2400" b="1" i="0" baseline="0" dirty="0">
              <a:solidFill>
                <a:srgbClr val="006990"/>
              </a:solidFill>
              <a:effectLst/>
              <a:latin typeface="Myriad Pro" pitchFamily="34" charset="0"/>
              <a:ea typeface="+mn-ea"/>
              <a:cs typeface="+mn-cs"/>
            </a:rPr>
            <a:t>of Total State and Local Tax Bills by Income Group</a:t>
          </a:r>
          <a:endParaRPr lang="en-US" sz="2400" dirty="0">
            <a:solidFill>
              <a:srgbClr val="006990"/>
            </a:solidFill>
            <a:effectLst/>
            <a:latin typeface="Myriad Pro" pitchFamily="34" charset="0"/>
          </a:endParaRPr>
        </a:p>
        <a:p xmlns:a="http://schemas.openxmlformats.org/drawingml/2006/main">
          <a:pPr algn="ctr"/>
          <a:endParaRPr lang="en-US" sz="2400" dirty="0">
            <a:latin typeface="Myriad Pro" pitchFamily="34" charset="0"/>
          </a:endParaRPr>
        </a:p>
      </cdr:txBody>
    </cdr:sp>
  </cdr:relSizeAnchor>
  <cdr:relSizeAnchor xmlns:cdr="http://schemas.openxmlformats.org/drawingml/2006/chartDrawing">
    <cdr:from>
      <cdr:x>0.59296</cdr:x>
      <cdr:y>0.26827</cdr:y>
    </cdr:from>
    <cdr:to>
      <cdr:x>0.78732</cdr:x>
      <cdr:y>0.33398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141057" y="1687146"/>
          <a:ext cx="1685193" cy="413238"/>
        </a:xfrm>
        <a:prstGeom xmlns:a="http://schemas.openxmlformats.org/drawingml/2006/main" prst="rect">
          <a:avLst/>
        </a:prstGeom>
        <a:solidFill xmlns:a="http://schemas.openxmlformats.org/drawingml/2006/main">
          <a:srgbClr val="A04276"/>
        </a:solidFill>
        <a:ln xmlns:a="http://schemas.openxmlformats.org/drawingml/2006/main" w="38100">
          <a:solidFill>
            <a:schemeClr val="bg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>
              <a:solidFill>
                <a:schemeClr val="bg1"/>
              </a:solidFill>
              <a:latin typeface="Myriad Pro" pitchFamily="34" charset="0"/>
            </a:rPr>
            <a:t>Property Tax</a:t>
          </a:r>
        </a:p>
      </cdr:txBody>
    </cdr:sp>
  </cdr:relSizeAnchor>
  <cdr:relSizeAnchor xmlns:cdr="http://schemas.openxmlformats.org/drawingml/2006/chartDrawing">
    <cdr:from>
      <cdr:x>0.18592</cdr:x>
      <cdr:y>0.26633</cdr:y>
    </cdr:from>
    <cdr:to>
      <cdr:x>0.38028</cdr:x>
      <cdr:y>0.33204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611923" y="1674935"/>
          <a:ext cx="1685193" cy="413238"/>
        </a:xfrm>
        <a:prstGeom xmlns:a="http://schemas.openxmlformats.org/drawingml/2006/main" prst="rect">
          <a:avLst/>
        </a:prstGeom>
        <a:solidFill xmlns:a="http://schemas.openxmlformats.org/drawingml/2006/main">
          <a:srgbClr val="006990"/>
        </a:solidFill>
        <a:ln xmlns:a="http://schemas.openxmlformats.org/drawingml/2006/main" w="38100">
          <a:solidFill>
            <a:schemeClr val="bg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bg1"/>
              </a:solidFill>
              <a:latin typeface="Myriad Pro" pitchFamily="34" charset="0"/>
            </a:rPr>
            <a:t>Sales Tax</a:t>
          </a:r>
        </a:p>
      </cdr:txBody>
    </cdr:sp>
  </cdr:relSizeAnchor>
  <cdr:relSizeAnchor xmlns:cdr="http://schemas.openxmlformats.org/drawingml/2006/chartDrawing">
    <cdr:from>
      <cdr:x>0.39177</cdr:x>
      <cdr:y>0.26827</cdr:y>
    </cdr:from>
    <cdr:to>
      <cdr:x>0.58614</cdr:x>
      <cdr:y>0.33398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396761" y="1687146"/>
          <a:ext cx="1685193" cy="413238"/>
        </a:xfrm>
        <a:prstGeom xmlns:a="http://schemas.openxmlformats.org/drawingml/2006/main" prst="rect">
          <a:avLst/>
        </a:prstGeom>
        <a:solidFill xmlns:a="http://schemas.openxmlformats.org/drawingml/2006/main">
          <a:srgbClr val="4F81BD"/>
        </a:solidFill>
        <a:ln xmlns:a="http://schemas.openxmlformats.org/drawingml/2006/main" w="38100">
          <a:solidFill>
            <a:schemeClr val="bg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bg1"/>
              </a:solidFill>
              <a:latin typeface="Myriad Pro" pitchFamily="34" charset="0"/>
            </a:rPr>
            <a:t>Income Tax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007" cy="457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440" y="0"/>
            <a:ext cx="2972007" cy="457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AFD06-2A50-49EA-B854-DD110FD98CD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4440"/>
            <a:ext cx="2972007" cy="457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440" y="8684440"/>
            <a:ext cx="2972007" cy="457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CF79A-C407-4211-89EF-AF0748705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91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5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5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68E65-6B41-4B36-9FCD-FFD2F028A5B9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4025"/>
            <a:ext cx="5486400" cy="4114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4926"/>
            <a:ext cx="2971800" cy="4575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788FD-79B4-4D9E-8037-46B6AC60E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9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73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40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40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40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40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59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808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04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59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73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40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40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40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40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59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59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18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88FD-79B4-4D9E-8037-46B6AC60E7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7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1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5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2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7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9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9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8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4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8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8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E9BC5-010B-43C3-8054-463FE9145FE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E95C6-F0D0-49C7-BEB0-7CCD00D1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8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438379" y="838200"/>
            <a:ext cx="8267237" cy="6472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5400" b="1" dirty="0" smtClean="0">
                <a:solidFill>
                  <a:srgbClr val="A04276"/>
                </a:solidFill>
                <a:latin typeface="Myriad Pro" pitchFamily="34" charset="0"/>
              </a:rPr>
              <a:t>Analyzing Governor </a:t>
            </a:r>
            <a:r>
              <a:rPr lang="en-US" sz="5400" b="1" dirty="0" err="1" smtClean="0">
                <a:solidFill>
                  <a:srgbClr val="A04276"/>
                </a:solidFill>
                <a:latin typeface="Myriad Pro" pitchFamily="34" charset="0"/>
              </a:rPr>
              <a:t>LePage’s</a:t>
            </a:r>
            <a:r>
              <a:rPr lang="en-US" sz="5400" b="1" dirty="0" smtClean="0">
                <a:solidFill>
                  <a:srgbClr val="A04276"/>
                </a:solidFill>
                <a:latin typeface="Myriad Pro" pitchFamily="34" charset="0"/>
              </a:rPr>
              <a:t> Tax Reform Plan</a:t>
            </a:r>
            <a:endParaRPr lang="en-US" sz="5400" dirty="0">
              <a:solidFill>
                <a:srgbClr val="A04276"/>
              </a:solidFill>
              <a:latin typeface="Myriad Pro" pitchFamily="34" charset="0"/>
            </a:endParaRPr>
          </a:p>
        </p:txBody>
      </p:sp>
      <p:pic>
        <p:nvPicPr>
          <p:cNvPr id="2050" name="Picture 2" descr="H:\Netstore\Stationary, Logo, Invoice, Ads- etc\MECEP Logo &amp; Templates\New Logo\MECEP_final_H_color_pri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62" y="4572000"/>
            <a:ext cx="6807038" cy="1247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42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773242"/>
              </p:ext>
            </p:extLst>
          </p:nvPr>
        </p:nvGraphicFramePr>
        <p:xfrm>
          <a:off x="304800" y="1207292"/>
          <a:ext cx="8610600" cy="4964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438378" y="0"/>
            <a:ext cx="8267237" cy="6472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State Funding as a Share of the Economy is </a:t>
            </a:r>
            <a:r>
              <a:rPr lang="en-US" sz="3600" b="1" dirty="0" smtClean="0">
                <a:solidFill>
                  <a:srgbClr val="006990"/>
                </a:solidFill>
                <a:latin typeface="Myriad Pro" pitchFamily="34" charset="0"/>
              </a:rPr>
              <a:t>Historically Low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  <a:p>
            <a:pPr algn="ctr" rtl="0"/>
            <a:r>
              <a:rPr lang="en-US" sz="3600" b="1" i="0" baseline="0" dirty="0">
                <a:effectLst/>
                <a:latin typeface="Myriad Pro" pitchFamily="34" charset="0"/>
              </a:rPr>
              <a:t> 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  <a:p>
            <a:pPr algn="ctr"/>
            <a:endParaRPr lang="en-US" sz="3600" dirty="0"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2997" y="1062335"/>
            <a:ext cx="7562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6990"/>
                </a:solidFill>
                <a:latin typeface="Myriad Pro" pitchFamily="34" charset="0"/>
              </a:rPr>
              <a:t>General Fund + Revenue Sharing as a share of the economy</a:t>
            </a:r>
            <a:endParaRPr lang="en-US" sz="24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76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1154775"/>
              </p:ext>
            </p:extLst>
          </p:nvPr>
        </p:nvGraphicFramePr>
        <p:xfrm>
          <a:off x="304800" y="1207292"/>
          <a:ext cx="8610600" cy="4964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438378" y="0"/>
            <a:ext cx="8267237" cy="6472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Headed for Historically</a:t>
            </a:r>
            <a:r>
              <a:rPr lang="en-US" sz="3600" b="1" i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 Low </a:t>
            </a:r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State Funding as a Share of the Economy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  <a:p>
            <a:pPr algn="ctr"/>
            <a:endParaRPr lang="en-US" sz="3600" dirty="0"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2998" y="1062335"/>
            <a:ext cx="716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6990"/>
                </a:solidFill>
                <a:latin typeface="Myriad Pro" pitchFamily="34" charset="0"/>
              </a:rPr>
              <a:t>General Fund + Revenue Sharing as a share of the economy</a:t>
            </a:r>
            <a:endParaRPr lang="en-US" sz="24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8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17247"/>
              </p:ext>
            </p:extLst>
          </p:nvPr>
        </p:nvGraphicFramePr>
        <p:xfrm>
          <a:off x="304800" y="1207292"/>
          <a:ext cx="8610600" cy="4964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438378" y="0"/>
            <a:ext cx="8267237" cy="6472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Headed for Historically</a:t>
            </a:r>
            <a:r>
              <a:rPr lang="en-US" sz="3600" b="1" i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 Low </a:t>
            </a:r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State Funding as a Share of the Economy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  <a:p>
            <a:pPr algn="ctr"/>
            <a:endParaRPr lang="en-US" sz="3600" dirty="0"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2998" y="1062335"/>
            <a:ext cx="716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6990"/>
                </a:solidFill>
                <a:latin typeface="Myriad Pro" pitchFamily="34" charset="0"/>
              </a:rPr>
              <a:t>General Fund + Revenue Sharing as a share of the economy</a:t>
            </a:r>
            <a:endParaRPr lang="en-US" sz="2400" dirty="0">
              <a:latin typeface="Myriad Pro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142998" y="3276600"/>
            <a:ext cx="7498080" cy="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91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438378" y="0"/>
            <a:ext cx="8267237" cy="6472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Chronic Underfunding for Maine’s Roads and Bridges Will Continue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  <a:p>
            <a:pPr algn="ctr" rtl="0"/>
            <a:r>
              <a:rPr lang="en-US" sz="3600" b="1" i="0" baseline="0" dirty="0">
                <a:effectLst/>
                <a:latin typeface="Myriad Pro" pitchFamily="34" charset="0"/>
              </a:rPr>
              <a:t> 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  <a:p>
            <a:pPr algn="ctr"/>
            <a:endParaRPr lang="en-US" sz="3600" dirty="0"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2998" y="1062335"/>
            <a:ext cx="716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6990"/>
                </a:solidFill>
                <a:latin typeface="Myriad Pro" pitchFamily="34" charset="0"/>
              </a:rPr>
              <a:t>Expenditures Needed to Maintain Safe Roads and Bridges vs. Revenues</a:t>
            </a:r>
            <a:endParaRPr lang="en-US" sz="2400" dirty="0">
              <a:latin typeface="Myriad Pro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437072855"/>
              </p:ext>
            </p:extLst>
          </p:nvPr>
        </p:nvGraphicFramePr>
        <p:xfrm>
          <a:off x="381000" y="1893332"/>
          <a:ext cx="8458200" cy="4888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800" y="4916269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yriad Pro" pitchFamily="34" charset="0"/>
              </a:rPr>
              <a:t>Cumulative highway fund deficit since 2007 &gt; $1.2 billion</a:t>
            </a:r>
            <a:endParaRPr lang="en-US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4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53215"/>
            <a:ext cx="8229600" cy="94462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Myriad Pro" pitchFamily="34" charset="0"/>
              </a:rPr>
              <a:t>Elimination of Revenue Sharing With Towns and Cities</a:t>
            </a:r>
            <a:br>
              <a:rPr lang="en-US" b="1" dirty="0" smtClean="0">
                <a:latin typeface="Myriad Pro" pitchFamily="34" charset="0"/>
              </a:rPr>
            </a:br>
            <a:r>
              <a:rPr lang="en-US" b="1" dirty="0" smtClean="0">
                <a:latin typeface="Myriad Pro" pitchFamily="34" charset="0"/>
              </a:rPr>
              <a:t> =</a:t>
            </a:r>
            <a:endParaRPr lang="en-US" b="1" dirty="0">
              <a:latin typeface="Myriad Pro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05740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A04276"/>
                </a:solidFill>
                <a:latin typeface="Myriad Pro" pitchFamily="34" charset="0"/>
              </a:rPr>
              <a:t>Local Tax Increases</a:t>
            </a:r>
          </a:p>
          <a:p>
            <a:pPr algn="ctr"/>
            <a:r>
              <a:rPr lang="en-US" sz="7200" b="1" dirty="0" smtClean="0">
                <a:solidFill>
                  <a:srgbClr val="A04276"/>
                </a:solidFill>
                <a:latin typeface="Myriad Pro" pitchFamily="34" charset="0"/>
              </a:rPr>
              <a:t> +</a:t>
            </a:r>
          </a:p>
          <a:p>
            <a:pPr algn="ctr"/>
            <a:r>
              <a:rPr lang="en-US" sz="7200" b="1" dirty="0" smtClean="0">
                <a:solidFill>
                  <a:srgbClr val="A04276"/>
                </a:solidFill>
                <a:latin typeface="Myriad Pro" pitchFamily="34" charset="0"/>
              </a:rPr>
              <a:t> Local Spending Cuts</a:t>
            </a:r>
            <a:endParaRPr lang="en-US" sz="7200" b="1" dirty="0">
              <a:solidFill>
                <a:srgbClr val="A04276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89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977858"/>
              </p:ext>
            </p:extLst>
          </p:nvPr>
        </p:nvGraphicFramePr>
        <p:xfrm>
          <a:off x="236904" y="284529"/>
          <a:ext cx="8670192" cy="628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1524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6990"/>
                </a:solidFill>
                <a:latin typeface="Myriad Pro" pitchFamily="34" charset="0"/>
              </a:rPr>
              <a:t>Property and Sales Taxes Hit Low- and Middle-Income Mainers Hardest </a:t>
            </a:r>
            <a:endParaRPr lang="en-US" sz="3600" dirty="0">
              <a:solidFill>
                <a:srgbClr val="006990"/>
              </a:solidFill>
              <a:latin typeface="Myriad Pro" pitchFamily="34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3729431" y="5334000"/>
            <a:ext cx="1685138" cy="413247"/>
          </a:xfrm>
          <a:prstGeom prst="rect">
            <a:avLst/>
          </a:prstGeom>
          <a:noFill/>
          <a:ln w="38100">
            <a:noFill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006990"/>
                </a:solidFill>
                <a:latin typeface="Myriad Pro" pitchFamily="34" charset="0"/>
              </a:rPr>
              <a:t>Middle 20%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838200" y="5301753"/>
            <a:ext cx="1685225" cy="413247"/>
          </a:xfrm>
          <a:prstGeom prst="rect">
            <a:avLst/>
          </a:prstGeom>
          <a:noFill/>
          <a:ln w="38100">
            <a:noFill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006990"/>
                </a:solidFill>
                <a:latin typeface="Myriad Pro" pitchFamily="34" charset="0"/>
              </a:rPr>
              <a:t>Bottom 20%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6620575" y="5301753"/>
            <a:ext cx="1685225" cy="413247"/>
          </a:xfrm>
          <a:prstGeom prst="rect">
            <a:avLst/>
          </a:prstGeom>
          <a:noFill/>
          <a:ln w="38100">
            <a:noFill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006990"/>
                </a:solidFill>
                <a:latin typeface="Myriad Pro" pitchFamily="34" charset="0"/>
              </a:rPr>
              <a:t>Top 1%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371469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42%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0" y="41910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47%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6400" y="29718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10%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371469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3</a:t>
            </a:r>
            <a:r>
              <a:rPr lang="en-US" sz="2000" b="1" dirty="0" smtClean="0">
                <a:solidFill>
                  <a:schemeClr val="bg1"/>
                </a:solidFill>
              </a:rPr>
              <a:t>2%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43434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45%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600" y="32004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23%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00800" y="386709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20%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1800" y="31242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17%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96200" y="401949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63%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4335677" y="6477000"/>
            <a:ext cx="4732123" cy="3223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Source: Maine</a:t>
            </a:r>
            <a:r>
              <a:rPr lang="en-US" sz="1200" baseline="0" dirty="0"/>
              <a:t> Revenue Services Tax Incidence Study, 2009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2481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praag.org/wp-content/uploads/2013/01/inequality.jpg"/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06060"/>
            <a:ext cx="4800600" cy="566614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oup 3"/>
          <p:cNvGrpSpPr/>
          <p:nvPr/>
        </p:nvGrpSpPr>
        <p:grpSpPr>
          <a:xfrm>
            <a:off x="533400" y="76200"/>
            <a:ext cx="2057400" cy="914400"/>
            <a:chOff x="533400" y="76200"/>
            <a:chExt cx="2057400" cy="914400"/>
          </a:xfrm>
        </p:grpSpPr>
        <p:sp>
          <p:nvSpPr>
            <p:cNvPr id="2" name="Oval Callout 1"/>
            <p:cNvSpPr/>
            <p:nvPr/>
          </p:nvSpPr>
          <p:spPr>
            <a:xfrm>
              <a:off x="533400" y="76200"/>
              <a:ext cx="2057400" cy="914400"/>
            </a:xfrm>
            <a:prstGeom prst="wedgeEllipseCallout">
              <a:avLst>
                <a:gd name="adj1" fmla="val 50278"/>
                <a:gd name="adj2" fmla="val 5125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38200" y="253425"/>
              <a:ext cx="16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I WIN!!!</a:t>
              </a:r>
              <a:endParaRPr lang="en-US" sz="3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477000" y="3657600"/>
            <a:ext cx="2286000" cy="1537395"/>
            <a:chOff x="6477000" y="3657600"/>
            <a:chExt cx="2286000" cy="1537395"/>
          </a:xfrm>
        </p:grpSpPr>
        <p:sp>
          <p:nvSpPr>
            <p:cNvPr id="5" name="Oval Callout 4"/>
            <p:cNvSpPr/>
            <p:nvPr/>
          </p:nvSpPr>
          <p:spPr>
            <a:xfrm>
              <a:off x="6477000" y="3657600"/>
              <a:ext cx="2209800" cy="1447800"/>
            </a:xfrm>
            <a:prstGeom prst="wedgeEllipseCallout">
              <a:avLst>
                <a:gd name="adj1" fmla="val -42404"/>
                <a:gd name="adj2" fmla="val 7175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477000" y="3810000"/>
              <a:ext cx="2286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I may come out ahead too?!</a:t>
              </a:r>
              <a:endParaRPr lang="en-US" sz="28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886200" y="762000"/>
            <a:ext cx="3886200" cy="2514600"/>
            <a:chOff x="3886200" y="762000"/>
            <a:chExt cx="3886200" cy="2514600"/>
          </a:xfrm>
        </p:grpSpPr>
        <p:sp>
          <p:nvSpPr>
            <p:cNvPr id="8" name="Oval Callout 7"/>
            <p:cNvSpPr/>
            <p:nvPr/>
          </p:nvSpPr>
          <p:spPr>
            <a:xfrm>
              <a:off x="5715000" y="2667000"/>
              <a:ext cx="1866900" cy="609600"/>
            </a:xfrm>
            <a:prstGeom prst="wedgeEllipseCallout">
              <a:avLst>
                <a:gd name="adj1" fmla="val -47137"/>
                <a:gd name="adj2" fmla="val 11125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38800" y="2667000"/>
              <a:ext cx="2133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Hmmm…</a:t>
              </a:r>
              <a:endParaRPr lang="en-US" sz="3200" dirty="0"/>
            </a:p>
          </p:txBody>
        </p:sp>
        <p:sp>
          <p:nvSpPr>
            <p:cNvPr id="10" name="Oval Callout 9"/>
            <p:cNvSpPr/>
            <p:nvPr/>
          </p:nvSpPr>
          <p:spPr>
            <a:xfrm>
              <a:off x="4800600" y="1828800"/>
              <a:ext cx="1866900" cy="609600"/>
            </a:xfrm>
            <a:prstGeom prst="wedgeEllipseCallout">
              <a:avLst>
                <a:gd name="adj1" fmla="val -47137"/>
                <a:gd name="adj2" fmla="val 11125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24400" y="1828800"/>
              <a:ext cx="2133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Hmmm…</a:t>
              </a:r>
              <a:endParaRPr lang="en-US" sz="3200" dirty="0"/>
            </a:p>
          </p:txBody>
        </p:sp>
        <p:sp>
          <p:nvSpPr>
            <p:cNvPr id="12" name="Oval Callout 11"/>
            <p:cNvSpPr/>
            <p:nvPr/>
          </p:nvSpPr>
          <p:spPr>
            <a:xfrm>
              <a:off x="3962400" y="762000"/>
              <a:ext cx="1866900" cy="609600"/>
            </a:xfrm>
            <a:prstGeom prst="wedgeEllipseCallout">
              <a:avLst>
                <a:gd name="adj1" fmla="val -47137"/>
                <a:gd name="adj2" fmla="val 11125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86200" y="762000"/>
              <a:ext cx="2133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Hmmm…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3864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1000" y="304800"/>
            <a:ext cx="83058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b="1" dirty="0" smtClean="0">
                <a:latin typeface="Myriad Pro" pitchFamily="34" charset="0"/>
              </a:rPr>
              <a:t>Summary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latin typeface="Myriad Pro" pitchFamily="34" charset="0"/>
              </a:rPr>
              <a:t>T</a:t>
            </a:r>
            <a:r>
              <a:rPr lang="en-US" sz="3200" dirty="0" smtClean="0">
                <a:latin typeface="Myriad Pro" pitchFamily="34" charset="0"/>
              </a:rPr>
              <a:t>he </a:t>
            </a:r>
            <a:r>
              <a:rPr lang="en-US" sz="3200" dirty="0">
                <a:latin typeface="Myriad Pro" pitchFamily="34" charset="0"/>
              </a:rPr>
              <a:t>Governor’s plan </a:t>
            </a:r>
            <a:r>
              <a:rPr lang="en-US" sz="3200" dirty="0" smtClean="0">
                <a:latin typeface="Myriad Pro" pitchFamily="34" charset="0"/>
              </a:rPr>
              <a:t>sets </a:t>
            </a:r>
            <a:r>
              <a:rPr lang="en-US" sz="3200" dirty="0">
                <a:latin typeface="Myriad Pro" pitchFamily="34" charset="0"/>
              </a:rPr>
              <a:t>Maine up for future fiscal crises, which will lead to deep cuts to education, health care, job training, and other foundational pieces of a strong, sustainable economy</a:t>
            </a:r>
            <a:r>
              <a:rPr lang="en-US" sz="3200" dirty="0" smtClean="0">
                <a:latin typeface="Myriad Pro" pitchFamily="34" charset="0"/>
              </a:rPr>
              <a:t>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latin typeface="Myriad Pro" pitchFamily="34" charset="0"/>
              </a:rPr>
              <a:t>The Governor’s plan </a:t>
            </a:r>
            <a:r>
              <a:rPr lang="en-US" sz="3200" dirty="0" smtClean="0">
                <a:latin typeface="Myriad Pro" pitchFamily="34" charset="0"/>
              </a:rPr>
              <a:t>will increase inequality between people and communities.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 smtClean="0">
                <a:latin typeface="Myriad Pro" pitchFamily="34" charset="0"/>
              </a:rPr>
              <a:t>The </a:t>
            </a:r>
            <a:r>
              <a:rPr lang="en-US" sz="3200" dirty="0">
                <a:latin typeface="Myriad Pro" pitchFamily="34" charset="0"/>
              </a:rPr>
              <a:t>Governor’s plan does not export enough taxes to out-of-state residents, seasonal residents, and tourists.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200" dirty="0" smtClean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59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6990"/>
                </a:solidFill>
                <a:latin typeface="Myriad Pro" pitchFamily="34" charset="0"/>
              </a:rPr>
              <a:t>Joel Johnson</a:t>
            </a:r>
          </a:p>
          <a:p>
            <a:r>
              <a:rPr lang="en-US" b="1" dirty="0" smtClean="0">
                <a:solidFill>
                  <a:srgbClr val="006990"/>
                </a:solidFill>
                <a:latin typeface="Myriad Pro" pitchFamily="34" charset="0"/>
              </a:rPr>
              <a:t>jjohnson@mecep.org</a:t>
            </a:r>
            <a:endParaRPr lang="en-US" b="1" dirty="0">
              <a:solidFill>
                <a:srgbClr val="006990"/>
              </a:solidFill>
              <a:latin typeface="Myriad Pro" pitchFamily="34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438379" y="838200"/>
            <a:ext cx="8267237" cy="6472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 sz="5400" dirty="0"/>
          </a:p>
        </p:txBody>
      </p:sp>
      <p:pic>
        <p:nvPicPr>
          <p:cNvPr id="1026" name="Picture 2" descr="H:\Netstore\Stationary, Logo, Invoice, Ads- etc\MECEP Logo &amp; Templates\New Logo\MECEP_final_H_color_pri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76400"/>
            <a:ext cx="9047979" cy="165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93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986072"/>
              </p:ext>
            </p:extLst>
          </p:nvPr>
        </p:nvGraphicFramePr>
        <p:xfrm>
          <a:off x="195757" y="995065"/>
          <a:ext cx="8631936" cy="5384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438378" y="0"/>
            <a:ext cx="8267237" cy="6472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600" b="1" dirty="0" smtClean="0">
                <a:solidFill>
                  <a:srgbClr val="006990"/>
                </a:solidFill>
                <a:latin typeface="Myriad Pro" pitchFamily="34" charset="0"/>
              </a:rPr>
              <a:t>Current-Law Tax System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  <a:p>
            <a:pPr algn="ctr" rtl="0"/>
            <a:r>
              <a:rPr lang="en-US" sz="3600" b="1" i="0" baseline="0" dirty="0">
                <a:effectLst/>
                <a:latin typeface="Myriad Pro" pitchFamily="34" charset="0"/>
              </a:rPr>
              <a:t> 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2998" y="533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6990"/>
                </a:solidFill>
                <a:latin typeface="Myriad Pro" pitchFamily="34" charset="0"/>
              </a:rPr>
              <a:t>Sources of General Fund Revenue, 2007-2019</a:t>
            </a:r>
            <a:endParaRPr lang="en-US" sz="2400" dirty="0">
              <a:latin typeface="Myriad Pro" pitchFamily="34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971800" y="5294611"/>
            <a:ext cx="1676402" cy="420389"/>
          </a:xfrm>
          <a:prstGeom prst="rect">
            <a:avLst/>
          </a:prstGeom>
          <a:solidFill>
            <a:srgbClr val="E89D06"/>
          </a:solidFill>
          <a:ln w="31750">
            <a:solidFill>
              <a:schemeClr val="bg1"/>
            </a:solidFill>
          </a:ln>
        </p:spPr>
        <p:txBody>
          <a:bodyPr wrap="non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Estate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2057400" y="2362200"/>
            <a:ext cx="1874815" cy="420389"/>
          </a:xfrm>
          <a:prstGeom prst="rect">
            <a:avLst/>
          </a:prstGeom>
          <a:solidFill>
            <a:srgbClr val="006990"/>
          </a:solidFill>
          <a:ln w="31750">
            <a:solidFill>
              <a:schemeClr val="bg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Income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371600" y="4648200"/>
            <a:ext cx="3094015" cy="420389"/>
          </a:xfrm>
          <a:prstGeom prst="rect">
            <a:avLst/>
          </a:prstGeom>
          <a:solidFill>
            <a:srgbClr val="4F81BD"/>
          </a:solidFill>
          <a:ln w="31750">
            <a:solidFill>
              <a:schemeClr val="bg1"/>
            </a:solidFill>
          </a:ln>
        </p:spPr>
        <p:txBody>
          <a:bodyPr wrap="non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Corporate Income </a:t>
            </a:r>
            <a:r>
              <a:rPr lang="en-US" sz="2400" b="1" dirty="0">
                <a:solidFill>
                  <a:schemeClr val="bg1"/>
                </a:solidFill>
                <a:latin typeface="Myriad Pro" pitchFamily="34" charset="0"/>
              </a:rPr>
              <a:t>Tax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2133600" y="3389611"/>
            <a:ext cx="2531792" cy="420389"/>
          </a:xfrm>
          <a:prstGeom prst="rect">
            <a:avLst/>
          </a:prstGeom>
          <a:solidFill>
            <a:srgbClr val="A04276"/>
          </a:solidFill>
          <a:ln w="31750">
            <a:solidFill>
              <a:schemeClr val="bg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Sales and Use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06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571295"/>
              </p:ext>
            </p:extLst>
          </p:nvPr>
        </p:nvGraphicFramePr>
        <p:xfrm>
          <a:off x="195757" y="995065"/>
          <a:ext cx="8631936" cy="5384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438378" y="0"/>
            <a:ext cx="8267237" cy="6472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Current-Law Tax System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  <a:p>
            <a:pPr algn="ctr" rtl="0"/>
            <a:r>
              <a:rPr lang="en-US" sz="3600" b="1" i="0" baseline="0" dirty="0">
                <a:effectLst/>
                <a:latin typeface="Myriad Pro" pitchFamily="34" charset="0"/>
              </a:rPr>
              <a:t> 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2998" y="533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6990"/>
                </a:solidFill>
                <a:latin typeface="Myriad Pro" pitchFamily="34" charset="0"/>
              </a:rPr>
              <a:t>Sources of General Fund Revenue, 2007-2019</a:t>
            </a:r>
            <a:endParaRPr lang="en-US" sz="2400" dirty="0">
              <a:latin typeface="Myriad Pro" pitchFamily="34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971800" y="5294611"/>
            <a:ext cx="1676402" cy="420389"/>
          </a:xfrm>
          <a:prstGeom prst="rect">
            <a:avLst/>
          </a:prstGeom>
          <a:solidFill>
            <a:srgbClr val="E89D06"/>
          </a:solidFill>
          <a:ln w="31750">
            <a:solidFill>
              <a:schemeClr val="bg1"/>
            </a:solidFill>
          </a:ln>
        </p:spPr>
        <p:txBody>
          <a:bodyPr wrap="non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Estate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2057400" y="2362200"/>
            <a:ext cx="1874815" cy="420389"/>
          </a:xfrm>
          <a:prstGeom prst="rect">
            <a:avLst/>
          </a:prstGeom>
          <a:solidFill>
            <a:srgbClr val="006990"/>
          </a:solidFill>
          <a:ln w="31750">
            <a:solidFill>
              <a:schemeClr val="bg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Income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371600" y="4648200"/>
            <a:ext cx="3094015" cy="420389"/>
          </a:xfrm>
          <a:prstGeom prst="rect">
            <a:avLst/>
          </a:prstGeom>
          <a:solidFill>
            <a:srgbClr val="4F81BD"/>
          </a:solidFill>
          <a:ln w="31750">
            <a:solidFill>
              <a:schemeClr val="bg1"/>
            </a:solidFill>
          </a:ln>
        </p:spPr>
        <p:txBody>
          <a:bodyPr wrap="non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Corporate Income </a:t>
            </a:r>
            <a:r>
              <a:rPr lang="en-US" sz="2400" b="1" dirty="0">
                <a:solidFill>
                  <a:schemeClr val="bg1"/>
                </a:solidFill>
                <a:latin typeface="Myriad Pro" pitchFamily="34" charset="0"/>
              </a:rPr>
              <a:t>Tax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2133600" y="3389611"/>
            <a:ext cx="2531792" cy="420389"/>
          </a:xfrm>
          <a:prstGeom prst="rect">
            <a:avLst/>
          </a:prstGeom>
          <a:solidFill>
            <a:srgbClr val="A04276"/>
          </a:solidFill>
          <a:ln w="31750">
            <a:solidFill>
              <a:schemeClr val="bg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Sales and Use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 rot="20822155">
            <a:off x="6070230" y="1106428"/>
            <a:ext cx="2062297" cy="420389"/>
          </a:xfrm>
          <a:prstGeom prst="rect">
            <a:avLst/>
          </a:prstGeom>
          <a:noFill/>
          <a:ln w="31750">
            <a:noFill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latin typeface="Myriad Pro" pitchFamily="34" charset="0"/>
              </a:rPr>
              <a:t>Without 2011 Tax Cuts</a:t>
            </a:r>
            <a:endParaRPr lang="en-US" sz="1600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95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964358"/>
              </p:ext>
            </p:extLst>
          </p:nvPr>
        </p:nvGraphicFramePr>
        <p:xfrm>
          <a:off x="195757" y="995065"/>
          <a:ext cx="8631936" cy="5384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438378" y="0"/>
            <a:ext cx="8267237" cy="6472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The </a:t>
            </a:r>
            <a:r>
              <a:rPr lang="en-US" sz="3600" b="1" i="0" baseline="0" dirty="0" err="1" smtClean="0">
                <a:solidFill>
                  <a:srgbClr val="006990"/>
                </a:solidFill>
                <a:effectLst/>
                <a:latin typeface="Myriad Pro" pitchFamily="34" charset="0"/>
              </a:rPr>
              <a:t>LePage</a:t>
            </a:r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 Tax Plan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  <a:p>
            <a:pPr algn="ctr" rtl="0"/>
            <a:r>
              <a:rPr lang="en-US" sz="3600" b="1" i="0" baseline="0" dirty="0">
                <a:effectLst/>
                <a:latin typeface="Myriad Pro" pitchFamily="34" charset="0"/>
              </a:rPr>
              <a:t> 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2998" y="533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6990"/>
                </a:solidFill>
                <a:latin typeface="Myriad Pro" pitchFamily="34" charset="0"/>
              </a:rPr>
              <a:t>Sources of General Fund Revenue, 2007-2019</a:t>
            </a:r>
            <a:endParaRPr lang="en-US" sz="2400" dirty="0">
              <a:latin typeface="Myriad Pro" pitchFamily="34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971800" y="5294611"/>
            <a:ext cx="1676402" cy="420389"/>
          </a:xfrm>
          <a:prstGeom prst="rect">
            <a:avLst/>
          </a:prstGeom>
          <a:solidFill>
            <a:srgbClr val="E89D06"/>
          </a:solidFill>
          <a:ln w="31750">
            <a:solidFill>
              <a:schemeClr val="bg1"/>
            </a:solidFill>
          </a:ln>
        </p:spPr>
        <p:txBody>
          <a:bodyPr wrap="non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Estate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2057400" y="2362200"/>
            <a:ext cx="1874815" cy="420389"/>
          </a:xfrm>
          <a:prstGeom prst="rect">
            <a:avLst/>
          </a:prstGeom>
          <a:solidFill>
            <a:srgbClr val="006990"/>
          </a:solidFill>
          <a:ln w="31750">
            <a:solidFill>
              <a:schemeClr val="bg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Income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371600" y="4648200"/>
            <a:ext cx="3094015" cy="420389"/>
          </a:xfrm>
          <a:prstGeom prst="rect">
            <a:avLst/>
          </a:prstGeom>
          <a:solidFill>
            <a:srgbClr val="4F81BD"/>
          </a:solidFill>
          <a:ln w="31750">
            <a:solidFill>
              <a:schemeClr val="bg1"/>
            </a:solidFill>
          </a:ln>
        </p:spPr>
        <p:txBody>
          <a:bodyPr wrap="non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Corporate Income </a:t>
            </a:r>
            <a:r>
              <a:rPr lang="en-US" sz="2400" b="1" dirty="0">
                <a:solidFill>
                  <a:schemeClr val="bg1"/>
                </a:solidFill>
                <a:latin typeface="Myriad Pro" pitchFamily="34" charset="0"/>
              </a:rPr>
              <a:t>Tax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2133600" y="3389611"/>
            <a:ext cx="2531792" cy="420389"/>
          </a:xfrm>
          <a:prstGeom prst="rect">
            <a:avLst/>
          </a:prstGeom>
          <a:solidFill>
            <a:srgbClr val="A04276"/>
          </a:solidFill>
          <a:ln w="31750">
            <a:solidFill>
              <a:schemeClr val="bg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Sales and Use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 rot="20566231">
            <a:off x="6029790" y="1182628"/>
            <a:ext cx="1874815" cy="420389"/>
          </a:xfrm>
          <a:prstGeom prst="rect">
            <a:avLst/>
          </a:prstGeom>
          <a:noFill/>
          <a:ln w="31750">
            <a:noFill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latin typeface="Myriad Pro" pitchFamily="34" charset="0"/>
              </a:rPr>
              <a:t>Without 2011 Tax Cuts</a:t>
            </a:r>
            <a:endParaRPr lang="en-US" sz="1600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98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3784285"/>
              </p:ext>
            </p:extLst>
          </p:nvPr>
        </p:nvGraphicFramePr>
        <p:xfrm>
          <a:off x="195757" y="995065"/>
          <a:ext cx="8631936" cy="5384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438378" y="0"/>
            <a:ext cx="8267237" cy="6472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The </a:t>
            </a:r>
            <a:r>
              <a:rPr lang="en-US" sz="3600" b="1" i="0" baseline="0" dirty="0" err="1" smtClean="0">
                <a:solidFill>
                  <a:srgbClr val="006990"/>
                </a:solidFill>
                <a:effectLst/>
                <a:latin typeface="Myriad Pro" pitchFamily="34" charset="0"/>
              </a:rPr>
              <a:t>LePage</a:t>
            </a:r>
            <a:r>
              <a:rPr lang="en-US" sz="3600" b="1" i="0" baseline="0" dirty="0" smtClean="0">
                <a:solidFill>
                  <a:srgbClr val="006990"/>
                </a:solidFill>
                <a:effectLst/>
                <a:latin typeface="Myriad Pro" pitchFamily="34" charset="0"/>
              </a:rPr>
              <a:t> Tax Plan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  <a:p>
            <a:pPr algn="ctr" rtl="0"/>
            <a:r>
              <a:rPr lang="en-US" sz="3600" b="1" i="0" baseline="0" dirty="0">
                <a:effectLst/>
                <a:latin typeface="Myriad Pro" pitchFamily="34" charset="0"/>
              </a:rPr>
              <a:t> </a:t>
            </a:r>
            <a:endParaRPr lang="en-US" sz="3600" dirty="0">
              <a:solidFill>
                <a:srgbClr val="006990"/>
              </a:solidFill>
              <a:effectLst/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2998" y="533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6990"/>
                </a:solidFill>
                <a:latin typeface="Myriad Pro" pitchFamily="34" charset="0"/>
              </a:rPr>
              <a:t>Sources of General Fund Revenue, 2007-2019</a:t>
            </a:r>
            <a:endParaRPr lang="en-US" sz="2400" dirty="0">
              <a:latin typeface="Myriad Pro" pitchFamily="34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971800" y="5294611"/>
            <a:ext cx="1676402" cy="420389"/>
          </a:xfrm>
          <a:prstGeom prst="rect">
            <a:avLst/>
          </a:prstGeom>
          <a:solidFill>
            <a:srgbClr val="E89D06"/>
          </a:solidFill>
          <a:ln w="31750">
            <a:solidFill>
              <a:schemeClr val="bg1"/>
            </a:solidFill>
          </a:ln>
        </p:spPr>
        <p:txBody>
          <a:bodyPr wrap="non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Estate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2057400" y="2362200"/>
            <a:ext cx="1874815" cy="420389"/>
          </a:xfrm>
          <a:prstGeom prst="rect">
            <a:avLst/>
          </a:prstGeom>
          <a:solidFill>
            <a:srgbClr val="006990"/>
          </a:solidFill>
          <a:ln w="31750">
            <a:solidFill>
              <a:schemeClr val="bg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Income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371600" y="4648200"/>
            <a:ext cx="3094015" cy="420389"/>
          </a:xfrm>
          <a:prstGeom prst="rect">
            <a:avLst/>
          </a:prstGeom>
          <a:solidFill>
            <a:srgbClr val="4F81BD"/>
          </a:solidFill>
          <a:ln w="31750">
            <a:solidFill>
              <a:schemeClr val="bg1"/>
            </a:solidFill>
          </a:ln>
        </p:spPr>
        <p:txBody>
          <a:bodyPr wrap="non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Corporate Income </a:t>
            </a:r>
            <a:r>
              <a:rPr lang="en-US" sz="2400" b="1" dirty="0">
                <a:solidFill>
                  <a:schemeClr val="bg1"/>
                </a:solidFill>
                <a:latin typeface="Myriad Pro" pitchFamily="34" charset="0"/>
              </a:rPr>
              <a:t>Tax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2133600" y="3389611"/>
            <a:ext cx="2531792" cy="420389"/>
          </a:xfrm>
          <a:prstGeom prst="rect">
            <a:avLst/>
          </a:prstGeom>
          <a:solidFill>
            <a:srgbClr val="A04276"/>
          </a:solidFill>
          <a:ln w="31750">
            <a:solidFill>
              <a:schemeClr val="bg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Pro" pitchFamily="34" charset="0"/>
              </a:rPr>
              <a:t>Sales and Use Tax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 rot="20710754">
            <a:off x="5945042" y="1182628"/>
            <a:ext cx="2268527" cy="420389"/>
          </a:xfrm>
          <a:prstGeom prst="rect">
            <a:avLst/>
          </a:prstGeom>
          <a:noFill/>
          <a:ln w="31750">
            <a:noFill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latin typeface="Myriad Pro" pitchFamily="34" charset="0"/>
              </a:rPr>
              <a:t>Without 2011 Tax Cuts</a:t>
            </a:r>
            <a:endParaRPr lang="en-US" sz="1600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99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066800" y="4343400"/>
            <a:ext cx="6705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90600" y="1447800"/>
            <a:ext cx="77724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Myriad Pro" pitchFamily="34" charset="0"/>
              </a:rPr>
              <a:t>Income Taxes	       -$610 Million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Myriad Pro" pitchFamily="34" charset="0"/>
              </a:rPr>
              <a:t>Estate Taxes		-$37 Million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Myriad Pro" pitchFamily="34" charset="0"/>
              </a:rPr>
              <a:t>Corporate Taxes		-$30 Million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Myriad Pro" pitchFamily="34" charset="0"/>
              </a:rPr>
              <a:t>Other				-$13 Million</a:t>
            </a:r>
            <a:endParaRPr lang="en-US" sz="3600" b="1" dirty="0">
              <a:latin typeface="Myriad Pro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26806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6990"/>
                </a:solidFill>
                <a:latin typeface="Myriad Pro" pitchFamily="34" charset="0"/>
              </a:rPr>
              <a:t>Summary of Tax Cuts in FY’19</a:t>
            </a:r>
            <a:endParaRPr lang="en-US" sz="4400" b="1" dirty="0">
              <a:solidFill>
                <a:srgbClr val="006990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9600" y="44196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Myriad Pro" pitchFamily="34" charset="0"/>
              </a:rPr>
              <a:t>	-$690 Million</a:t>
            </a:r>
            <a:endParaRPr lang="en-US" sz="3600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0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066800" y="4800600"/>
            <a:ext cx="6705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4263" y="268069"/>
            <a:ext cx="875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6990"/>
                </a:solidFill>
                <a:latin typeface="Myriad Pro" pitchFamily="34" charset="0"/>
              </a:rPr>
              <a:t>Summary of Tax Increases </a:t>
            </a:r>
          </a:p>
          <a:p>
            <a:r>
              <a:rPr lang="en-US" sz="4400" b="1" dirty="0" smtClean="0">
                <a:solidFill>
                  <a:srgbClr val="006990"/>
                </a:solidFill>
                <a:latin typeface="Myriad Pro" pitchFamily="34" charset="0"/>
              </a:rPr>
              <a:t>in FY’19</a:t>
            </a:r>
            <a:endParaRPr lang="en-US" sz="4400" b="1" dirty="0">
              <a:solidFill>
                <a:srgbClr val="006990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48006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yriad Pro" pitchFamily="34" charset="0"/>
              </a:rPr>
              <a:t>+</a:t>
            </a:r>
            <a:r>
              <a:rPr lang="en-US" sz="3600" b="1" dirty="0" smtClean="0">
                <a:latin typeface="Myriad Pro" pitchFamily="34" charset="0"/>
              </a:rPr>
              <a:t>$424 Million</a:t>
            </a:r>
            <a:endParaRPr lang="en-US" sz="3600" b="1" dirty="0">
              <a:latin typeface="Myriad Pro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954411"/>
            <a:ext cx="791913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Myriad Pro" pitchFamily="34" charset="0"/>
              </a:rPr>
              <a:t>Sales and Use Taxes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Myriad Pro" pitchFamily="34" charset="0"/>
              </a:rPr>
              <a:t>     Expansion		+$128 Million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Myriad Pro" pitchFamily="34" charset="0"/>
              </a:rPr>
              <a:t>     Rate Increase		+$276 Million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Myriad Pro" pitchFamily="34" charset="0"/>
              </a:rPr>
              <a:t>Other				+  $20 Million     </a:t>
            </a:r>
            <a:endParaRPr lang="en-US" sz="3600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43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>
          <a:xfrm>
            <a:off x="304800" y="1752600"/>
            <a:ext cx="3581400" cy="4267200"/>
          </a:xfrm>
          <a:prstGeom prst="ellipse">
            <a:avLst/>
          </a:prstGeom>
          <a:solidFill>
            <a:srgbClr val="0069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3453825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" pitchFamily="34" charset="0"/>
              </a:rPr>
              <a:t>$690 Million</a:t>
            </a:r>
            <a:endParaRPr lang="en-US" sz="3200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6096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990"/>
                </a:solidFill>
                <a:latin typeface="Myriad Pro" pitchFamily="34" charset="0"/>
              </a:rPr>
              <a:t>Tax Cuts</a:t>
            </a:r>
            <a:endParaRPr lang="en-US" sz="3600" b="1" dirty="0">
              <a:solidFill>
                <a:srgbClr val="006990"/>
              </a:solidFill>
              <a:latin typeface="Myriad Pro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6096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4F81BD"/>
                </a:solidFill>
                <a:latin typeface="Myriad Pro" pitchFamily="34" charset="0"/>
              </a:rPr>
              <a:t>Tax Increases</a:t>
            </a:r>
            <a:endParaRPr lang="en-US" sz="3600" b="1" dirty="0">
              <a:solidFill>
                <a:srgbClr val="4F81BD"/>
              </a:solidFill>
              <a:latin typeface="Myriad Pro" pitchFamily="34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5850523" y="2438400"/>
            <a:ext cx="2379077" cy="2834640"/>
          </a:xfrm>
          <a:prstGeom prst="ellipse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38800" y="3266182"/>
            <a:ext cx="281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" pitchFamily="34" charset="0"/>
              </a:rPr>
              <a:t>$424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" pitchFamily="34" charset="0"/>
              </a:rPr>
              <a:t>Million</a:t>
            </a:r>
            <a:endParaRPr lang="en-US" sz="3200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4" name="Not Equal 3"/>
          <p:cNvSpPr/>
          <p:nvPr/>
        </p:nvSpPr>
        <p:spPr>
          <a:xfrm>
            <a:off x="4267200" y="3505200"/>
            <a:ext cx="1143000" cy="609599"/>
          </a:xfrm>
          <a:prstGeom prst="mathNotEqual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61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28600" y="2057400"/>
            <a:ext cx="3581400" cy="4267200"/>
          </a:xfrm>
          <a:prstGeom prst="ellipse">
            <a:avLst/>
          </a:prstGeom>
          <a:solidFill>
            <a:srgbClr val="0069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0" y="38862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$690M</a:t>
            </a: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03074"/>
            <a:ext cx="259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990"/>
                </a:solidFill>
              </a:rPr>
              <a:t>Income and Estate Tax Cuts</a:t>
            </a:r>
            <a:endParaRPr lang="en-US" sz="3600" b="1" dirty="0">
              <a:solidFill>
                <a:srgbClr val="00699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029200" y="2057400"/>
            <a:ext cx="3581400" cy="4267200"/>
          </a:xfrm>
          <a:prstGeom prst="ellipse">
            <a:avLst/>
          </a:prstGeom>
          <a:solidFill>
            <a:srgbClr val="A042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30501" y="457200"/>
            <a:ext cx="5021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4F81BD"/>
                </a:solidFill>
              </a:rPr>
              <a:t>Sales Tax Increases </a:t>
            </a:r>
            <a:r>
              <a:rPr lang="en-US" sz="3600" b="1" dirty="0" smtClean="0">
                <a:solidFill>
                  <a:srgbClr val="A04276"/>
                </a:solidFill>
              </a:rPr>
              <a:t>+ Spending Cuts</a:t>
            </a:r>
            <a:endParaRPr lang="en-US" sz="3600" b="1" dirty="0">
              <a:solidFill>
                <a:srgbClr val="A04276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5621923" y="2743200"/>
            <a:ext cx="2379077" cy="2834640"/>
          </a:xfrm>
          <a:prstGeom prst="ellipse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10200" y="38862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$424M</a:t>
            </a: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Equal 3"/>
          <p:cNvSpPr/>
          <p:nvPr/>
        </p:nvSpPr>
        <p:spPr>
          <a:xfrm>
            <a:off x="4114800" y="4038600"/>
            <a:ext cx="685800" cy="457200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3000" y="2158425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$266M</a:t>
            </a: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16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443</Words>
  <Application>Microsoft Office PowerPoint</Application>
  <PresentationFormat>On-screen Show (4:3)</PresentationFormat>
  <Paragraphs>117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Elimination of Revenue Sharing With Towns and Cities  =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2015-02-20T21:06:50Z</dcterms:created>
  <dcterms:modified xsi:type="dcterms:W3CDTF">2015-02-20T21:07:22Z</dcterms:modified>
</cp:coreProperties>
</file>